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411" r:id="rId2"/>
    <p:sldId id="517" r:id="rId3"/>
    <p:sldId id="526" r:id="rId4"/>
    <p:sldId id="513" r:id="rId5"/>
    <p:sldId id="533" r:id="rId6"/>
    <p:sldId id="534" r:id="rId7"/>
    <p:sldId id="541" r:id="rId8"/>
    <p:sldId id="549" r:id="rId9"/>
    <p:sldId id="542" r:id="rId10"/>
    <p:sldId id="547" r:id="rId11"/>
    <p:sldId id="548" r:id="rId12"/>
    <p:sldId id="540" r:id="rId13"/>
    <p:sldId id="545" r:id="rId14"/>
    <p:sldId id="514" r:id="rId15"/>
    <p:sldId id="520" r:id="rId16"/>
    <p:sldId id="525" r:id="rId17"/>
    <p:sldId id="518" r:id="rId18"/>
    <p:sldId id="504" r:id="rId19"/>
    <p:sldId id="511" r:id="rId20"/>
    <p:sldId id="512" r:id="rId21"/>
    <p:sldId id="522" r:id="rId22"/>
    <p:sldId id="515" r:id="rId23"/>
    <p:sldId id="509" r:id="rId24"/>
    <p:sldId id="524" r:id="rId25"/>
    <p:sldId id="538" r:id="rId26"/>
    <p:sldId id="532" r:id="rId27"/>
    <p:sldId id="537" r:id="rId28"/>
    <p:sldId id="521" r:id="rId29"/>
    <p:sldId id="505" r:id="rId30"/>
    <p:sldId id="507" r:id="rId31"/>
    <p:sldId id="510" r:id="rId32"/>
    <p:sldId id="535" r:id="rId33"/>
    <p:sldId id="544" r:id="rId34"/>
    <p:sldId id="551" r:id="rId35"/>
    <p:sldId id="527" r:id="rId36"/>
    <p:sldId id="530" r:id="rId37"/>
    <p:sldId id="528" r:id="rId38"/>
    <p:sldId id="531" r:id="rId39"/>
    <p:sldId id="529" r:id="rId40"/>
    <p:sldId id="502" r:id="rId41"/>
    <p:sldId id="501" r:id="rId42"/>
    <p:sldId id="539" r:id="rId43"/>
    <p:sldId id="550" r:id="rId44"/>
    <p:sldId id="546" r:id="rId45"/>
    <p:sldId id="536" r:id="rId46"/>
    <p:sldId id="47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85" autoAdjust="0"/>
    <p:restoredTop sz="90054" autoAdjust="0"/>
  </p:normalViewPr>
  <p:slideViewPr>
    <p:cSldViewPr snapToObjects="1" showGuides="1">
      <p:cViewPr>
        <p:scale>
          <a:sx n="76" d="100"/>
          <a:sy n="76" d="100"/>
        </p:scale>
        <p:origin x="-1656" y="-2224"/>
      </p:cViewPr>
      <p:guideLst>
        <p:guide orient="horz" pos="575"/>
        <p:guide pos="575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diakop:Documents:Presentations:Uni%20Bergen:2012:Figures:observationaland%20additive%20messaging%20sta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40000"/>
                <a:lumOff val="60000"/>
              </a:schemeClr>
            </a:solidFill>
            <a:effectLst/>
          </c:spPr>
          <c:invertIfNegative val="0"/>
          <c:dPt>
            <c:idx val="0"/>
            <c:invertIfNegative val="0"/>
            <c:bubble3D val="0"/>
            <c:spPr>
              <a:solidFill>
                <a:schemeClr val="accent6">
                  <a:lumMod val="60000"/>
                  <a:lumOff val="40000"/>
                </a:schemeClr>
              </a:solidFill>
              <a:effectLst/>
            </c:spPr>
          </c:dPt>
          <c:dPt>
            <c:idx val="1"/>
            <c:invertIfNegative val="0"/>
            <c:bubble3D val="0"/>
          </c:dPt>
          <c:cat>
            <c:strRef>
              <c:f>Sheet1!$A$1:$A$2</c:f>
              <c:strCache>
                <c:ptCount val="2"/>
                <c:pt idx="0">
                  <c:v>Additive</c:v>
                </c:pt>
                <c:pt idx="1">
                  <c:v>Observational</c:v>
                </c:pt>
              </c:strCache>
            </c:strRef>
          </c:cat>
          <c:val>
            <c:numRef>
              <c:f>Sheet1!$B$1:$B$2</c:f>
              <c:numCache>
                <c:formatCode>0.00%</c:formatCode>
                <c:ptCount val="2"/>
                <c:pt idx="0">
                  <c:v>0.735</c:v>
                </c:pt>
                <c:pt idx="1">
                  <c:v>0.493</c:v>
                </c:pt>
              </c:numCache>
            </c:numRef>
          </c:val>
        </c:ser>
        <c:dLbls>
          <c:showLegendKey val="0"/>
          <c:showVal val="0"/>
          <c:showCatName val="0"/>
          <c:showSerName val="0"/>
          <c:showPercent val="0"/>
          <c:showBubbleSize val="0"/>
        </c:dLbls>
        <c:gapWidth val="50"/>
        <c:axId val="2145856440"/>
        <c:axId val="2146400360"/>
      </c:barChart>
      <c:catAx>
        <c:axId val="2145856440"/>
        <c:scaling>
          <c:orientation val="minMax"/>
        </c:scaling>
        <c:delete val="0"/>
        <c:axPos val="l"/>
        <c:majorTickMark val="out"/>
        <c:minorTickMark val="none"/>
        <c:tickLblPos val="nextTo"/>
        <c:txPr>
          <a:bodyPr/>
          <a:lstStyle/>
          <a:p>
            <a:pPr>
              <a:defRPr sz="1200" b="1">
                <a:latin typeface="Helvetica"/>
                <a:cs typeface="Helvetica"/>
              </a:defRPr>
            </a:pPr>
            <a:endParaRPr lang="en-US"/>
          </a:p>
        </c:txPr>
        <c:crossAx val="2146400360"/>
        <c:crosses val="autoZero"/>
        <c:auto val="1"/>
        <c:lblAlgn val="ctr"/>
        <c:lblOffset val="100"/>
        <c:noMultiLvlLbl val="0"/>
      </c:catAx>
      <c:valAx>
        <c:axId val="2146400360"/>
        <c:scaling>
          <c:orientation val="minMax"/>
        </c:scaling>
        <c:delete val="0"/>
        <c:axPos val="b"/>
        <c:majorGridlines>
          <c:spPr>
            <a:ln>
              <a:solidFill>
                <a:schemeClr val="bg1">
                  <a:lumMod val="75000"/>
                </a:schemeClr>
              </a:solidFill>
            </a:ln>
          </c:spPr>
        </c:majorGridlines>
        <c:numFmt formatCode="0.00%" sourceLinked="1"/>
        <c:majorTickMark val="out"/>
        <c:minorTickMark val="none"/>
        <c:tickLblPos val="nextTo"/>
        <c:txPr>
          <a:bodyPr/>
          <a:lstStyle/>
          <a:p>
            <a:pPr>
              <a:defRPr sz="1200">
                <a:solidFill>
                  <a:schemeClr val="tx1">
                    <a:lumMod val="50000"/>
                    <a:lumOff val="50000"/>
                  </a:schemeClr>
                </a:solidFill>
                <a:latin typeface="Helvetica"/>
                <a:cs typeface="Helvetica"/>
              </a:defRPr>
            </a:pPr>
            <a:endParaRPr lang="en-US"/>
          </a:p>
        </c:txPr>
        <c:crossAx val="2145856440"/>
        <c:crosses val="autoZero"/>
        <c:crossBetween val="between"/>
      </c:valAx>
      <c:spPr>
        <a:solidFill>
          <a:srgbClr val="FAFAFA"/>
        </a:solidFill>
        <a:ln>
          <a:solidFill>
            <a:schemeClr val="bg1">
              <a:lumMod val="50000"/>
            </a:schemeClr>
          </a:solidFill>
        </a:ln>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2">
                <a:lumMod val="60000"/>
                <a:lumOff val="40000"/>
              </a:schemeClr>
            </a:solidFill>
            <a:effectLst/>
          </c:spPr>
          <c:invertIfNegative val="0"/>
          <c:dPt>
            <c:idx val="0"/>
            <c:invertIfNegative val="0"/>
            <c:bubble3D val="0"/>
            <c:spPr>
              <a:solidFill>
                <a:srgbClr val="EA9354"/>
              </a:solidFill>
              <a:effectLst/>
            </c:spPr>
          </c:dPt>
          <c:dPt>
            <c:idx val="1"/>
            <c:invertIfNegative val="0"/>
            <c:bubble3D val="0"/>
            <c:spPr>
              <a:solidFill>
                <a:schemeClr val="accent6">
                  <a:lumMod val="60000"/>
                  <a:lumOff val="40000"/>
                </a:schemeClr>
              </a:solidFill>
              <a:effectLst/>
            </c:spPr>
          </c:dPt>
          <c:dPt>
            <c:idx val="2"/>
            <c:invertIfNegative val="0"/>
            <c:bubble3D val="0"/>
            <c:spPr>
              <a:solidFill>
                <a:schemeClr val="accent6">
                  <a:lumMod val="40000"/>
                  <a:lumOff val="60000"/>
                </a:schemeClr>
              </a:solidFill>
              <a:effectLst/>
            </c:spPr>
          </c:dPt>
          <c:cat>
            <c:strRef>
              <c:f>Sheet1!$A$21:$A$23</c:f>
              <c:strCache>
                <c:ptCount val="3"/>
                <c:pt idx="0">
                  <c:v>Single</c:v>
                </c:pt>
                <c:pt idx="1">
                  <c:v>Group / Region</c:v>
                </c:pt>
                <c:pt idx="2">
                  <c:v>Entire</c:v>
                </c:pt>
              </c:strCache>
            </c:strRef>
          </c:cat>
          <c:val>
            <c:numRef>
              <c:f>Sheet1!$B$21:$B$23</c:f>
              <c:numCache>
                <c:formatCode>0.00%</c:formatCode>
                <c:ptCount val="3"/>
                <c:pt idx="0">
                  <c:v>0.743</c:v>
                </c:pt>
                <c:pt idx="1">
                  <c:v>0.5</c:v>
                </c:pt>
                <c:pt idx="2">
                  <c:v>0.353</c:v>
                </c:pt>
              </c:numCache>
            </c:numRef>
          </c:val>
        </c:ser>
        <c:dLbls>
          <c:showLegendKey val="0"/>
          <c:showVal val="0"/>
          <c:showCatName val="0"/>
          <c:showSerName val="0"/>
          <c:showPercent val="0"/>
          <c:showBubbleSize val="0"/>
        </c:dLbls>
        <c:gapWidth val="50"/>
        <c:axId val="2146404808"/>
        <c:axId val="2146355368"/>
      </c:barChart>
      <c:catAx>
        <c:axId val="2146404808"/>
        <c:scaling>
          <c:orientation val="minMax"/>
        </c:scaling>
        <c:delete val="0"/>
        <c:axPos val="l"/>
        <c:majorTickMark val="out"/>
        <c:minorTickMark val="none"/>
        <c:tickLblPos val="nextTo"/>
        <c:txPr>
          <a:bodyPr/>
          <a:lstStyle/>
          <a:p>
            <a:pPr>
              <a:defRPr sz="1200" b="1">
                <a:latin typeface="Helvetica"/>
                <a:cs typeface="Helvetica"/>
              </a:defRPr>
            </a:pPr>
            <a:endParaRPr lang="en-US"/>
          </a:p>
        </c:txPr>
        <c:crossAx val="2146355368"/>
        <c:crosses val="autoZero"/>
        <c:auto val="1"/>
        <c:lblAlgn val="ctr"/>
        <c:lblOffset val="100"/>
        <c:noMultiLvlLbl val="0"/>
      </c:catAx>
      <c:valAx>
        <c:axId val="2146355368"/>
        <c:scaling>
          <c:orientation val="minMax"/>
        </c:scaling>
        <c:delete val="0"/>
        <c:axPos val="b"/>
        <c:majorGridlines>
          <c:spPr>
            <a:ln>
              <a:solidFill>
                <a:schemeClr val="bg1">
                  <a:lumMod val="75000"/>
                </a:schemeClr>
              </a:solidFill>
            </a:ln>
          </c:spPr>
        </c:majorGridlines>
        <c:numFmt formatCode="0.00%" sourceLinked="1"/>
        <c:majorTickMark val="out"/>
        <c:minorTickMark val="none"/>
        <c:tickLblPos val="nextTo"/>
        <c:txPr>
          <a:bodyPr/>
          <a:lstStyle/>
          <a:p>
            <a:pPr>
              <a:defRPr sz="1200">
                <a:solidFill>
                  <a:srgbClr val="7F7F7F"/>
                </a:solidFill>
                <a:latin typeface="Helvetica"/>
                <a:cs typeface="Helvetica"/>
              </a:defRPr>
            </a:pPr>
            <a:endParaRPr lang="en-US"/>
          </a:p>
        </c:txPr>
        <c:crossAx val="2146404808"/>
        <c:crosses val="autoZero"/>
        <c:crossBetween val="between"/>
      </c:valAx>
      <c:spPr>
        <a:solidFill>
          <a:srgbClr val="FAFAFA"/>
        </a:solidFill>
        <a:ln>
          <a:solidFill>
            <a:schemeClr val="bg1">
              <a:lumMod val="50000"/>
            </a:schemeClr>
          </a:solidFill>
        </a:ln>
      </c:spPr>
    </c:plotArea>
    <c:plotVisOnly val="1"/>
    <c:dispBlanksAs val="gap"/>
    <c:showDLblsOverMax val="0"/>
  </c:chart>
  <c:spPr>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10/23/15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10/23/15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www.washingtonpost.com</a:t>
            </a:r>
            <a:r>
              <a:rPr lang="en-US" dirty="0" smtClean="0"/>
              <a:t>/</a:t>
            </a:r>
            <a:r>
              <a:rPr lang="en-US" dirty="0" err="1" smtClean="0"/>
              <a:t>wp-srv</a:t>
            </a:r>
            <a:r>
              <a:rPr lang="en-US" dirty="0" smtClean="0"/>
              <a:t>/special/world/north-korean-prison-camps-2009/</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4045812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Partitioned</a:t>
            </a:r>
            <a:r>
              <a:rPr lang="en-US" baseline="0" dirty="0" smtClean="0"/>
              <a:t> poster is entire static but tells a story through a combination of graphics and text. Much more like an </a:t>
            </a:r>
            <a:r>
              <a:rPr lang="en-US" baseline="0" dirty="0" err="1" smtClean="0"/>
              <a:t>infographic</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4253291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are 7 concrete cases where data stories</a:t>
            </a:r>
            <a:r>
              <a:rPr lang="en-US" baseline="0" dirty="0" smtClean="0"/>
              <a:t> can be found and told. </a:t>
            </a:r>
            <a:endParaRPr lang="en-US" dirty="0" smtClean="0"/>
          </a:p>
          <a:p>
            <a:endParaRPr lang="en-US" dirty="0" smtClean="0"/>
          </a:p>
          <a:p>
            <a:r>
              <a:rPr lang="en-US" dirty="0" smtClean="0"/>
              <a:t>It’s easy to add historical context to events on a timeline, or to use animation to show how something is changing. </a:t>
            </a:r>
          </a:p>
          <a:p>
            <a:endParaRPr lang="en-US" dirty="0" smtClean="0"/>
          </a:p>
          <a:p>
            <a:r>
              <a:rPr lang="en-US" dirty="0" smtClean="0"/>
              <a:t>Drill down is all about showing an overview with an additional layer that you focus on;</a:t>
            </a:r>
            <a:r>
              <a:rPr lang="en-US" baseline="0" dirty="0" smtClean="0"/>
              <a:t> walking someone into specifics; kind of like Hannah progressive disclosure idea; also the idea of the reveal</a:t>
            </a:r>
          </a:p>
          <a:p>
            <a:endParaRPr lang="en-US" baseline="0" dirty="0" smtClean="0"/>
          </a:p>
          <a:p>
            <a:r>
              <a:rPr lang="en-US" baseline="0" dirty="0" smtClean="0"/>
              <a:t>Zoom out is kind of the opposite, where you start in close and then show someone the big picture; can talk about the near view and the far view.</a:t>
            </a:r>
          </a:p>
          <a:p>
            <a:endParaRPr lang="en-US" baseline="0" dirty="0" smtClean="0"/>
          </a:p>
          <a:p>
            <a:r>
              <a:rPr lang="en-US" baseline="0" dirty="0" smtClean="0"/>
              <a:t>Contrast – show difference between different slices (top and bottom are in different regions for instance)</a:t>
            </a:r>
          </a:p>
          <a:p>
            <a:endParaRPr lang="en-US" baseline="0" dirty="0" smtClean="0"/>
          </a:p>
          <a:p>
            <a:r>
              <a:rPr lang="en-US" baseline="0" dirty="0" smtClean="0"/>
              <a:t>Intersections – interesting events might happen at crossovers or provide loci for additional context adding</a:t>
            </a:r>
          </a:p>
          <a:p>
            <a:endParaRPr lang="en-US" baseline="0" dirty="0" smtClean="0"/>
          </a:p>
          <a:p>
            <a:r>
              <a:rPr lang="en-US" baseline="0" dirty="0" smtClean="0"/>
              <a:t>Factors break down an aggregate to reveal an underlying composition – a better label might be “break out”</a:t>
            </a:r>
          </a:p>
          <a:p>
            <a:endParaRPr lang="en-US" baseline="0" dirty="0" smtClean="0"/>
          </a:p>
          <a:p>
            <a:r>
              <a:rPr lang="en-US" baseline="0" dirty="0" smtClean="0"/>
              <a:t>Outliers are usually interesting because they’re different than the norm so they represent some exceptional case, but it’s important to explain why …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418408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Point out how animation can be a powerful tool here</a:t>
            </a:r>
            <a:r>
              <a:rPr lang="en-US" baseline="0" dirty="0" smtClean="0"/>
              <a:t> for showing change over time, but also point out the down side to animation which is that it’s hard to remember what it looked like at the beginning. </a:t>
            </a:r>
          </a:p>
          <a:p>
            <a:endParaRPr lang="en-US" baseline="0" dirty="0" smtClean="0"/>
          </a:p>
          <a:p>
            <a:r>
              <a:rPr lang="en-US" baseline="0" dirty="0" smtClean="0"/>
              <a:t>Animation can also make it easier to connect two different views, by smoothly transitioning between them.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134038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/interactive/2014/11/23/us/north-</a:t>
            </a:r>
            <a:r>
              <a:rPr lang="en-US" dirty="0" err="1" smtClean="0"/>
              <a:t>dakota</a:t>
            </a:r>
            <a:r>
              <a:rPr lang="en-US" dirty="0" smtClean="0"/>
              <a:t>-oil-boom-</a:t>
            </a:r>
            <a:r>
              <a:rPr lang="en-US" dirty="0" err="1" smtClean="0"/>
              <a:t>downside.html</a:t>
            </a:r>
            <a:endParaRPr lang="en-US" dirty="0" smtClean="0"/>
          </a:p>
          <a:p>
            <a:endParaRPr lang="en-US" dirty="0" smtClean="0"/>
          </a:p>
          <a:p>
            <a:r>
              <a:rPr lang="en-US" dirty="0" smtClean="0"/>
              <a:t>Storytelling starts from what</a:t>
            </a:r>
            <a:r>
              <a:rPr lang="en-US" baseline="0" dirty="0" smtClean="0"/>
              <a:t> the use knows. You can set them up and then reveal something stunning. This gets also to the importance of sequence.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3816051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Country</a:t>
            </a:r>
            <a:r>
              <a:rPr lang="en-US" baseline="0" dirty="0" smtClean="0"/>
              <a:t> “freeness” rating.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2435367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You is a very important and compelling entry point to a data visualization because we’re</a:t>
            </a:r>
            <a:r>
              <a:rPr lang="en-US" baseline="0" dirty="0" smtClean="0"/>
              <a:t> all fascinated by how the world relates back to us. In fact it’s one way that perhaps we could even get people to care more broadly but start from a comfortable place. </a:t>
            </a:r>
          </a:p>
          <a:p>
            <a:endParaRPr lang="en-US" baseline="0" dirty="0" smtClean="0"/>
          </a:p>
          <a:p>
            <a:r>
              <a:rPr lang="en-US" baseline="0" dirty="0" smtClean="0"/>
              <a:t>You can allow someone to make relevant to themselves through questions or filters that allow them to adapt it, as in this example or the next, or you can use a click (to adapt to geography), or you can just leave it up to the end viewer to make the jump to compare to themselves on their own.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426312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are some other</a:t>
            </a:r>
            <a:r>
              <a:rPr lang="en-US" baseline="0" dirty="0" smtClean="0"/>
              <a:t> ways you might turn a </a:t>
            </a:r>
            <a:r>
              <a:rPr lang="en-US" baseline="0" dirty="0" err="1" smtClean="0"/>
              <a:t>buzzfeed</a:t>
            </a:r>
            <a:r>
              <a:rPr lang="en-US" baseline="0" dirty="0" smtClean="0"/>
              <a:t> quiz into a </a:t>
            </a:r>
            <a:r>
              <a:rPr lang="en-US" baseline="0" dirty="0" err="1" smtClean="0"/>
              <a:t>visualizable</a:t>
            </a:r>
            <a:r>
              <a:rPr lang="en-US" baseline="0" dirty="0" smtClean="0"/>
              <a:t> aspect?</a:t>
            </a:r>
          </a:p>
          <a:p>
            <a:endParaRPr lang="en-US" baseline="0" dirty="0" smtClean="0"/>
          </a:p>
          <a:p>
            <a:r>
              <a:rPr lang="en-US" baseline="0" dirty="0" smtClean="0"/>
              <a:t>How might you adapt a visualization to personalize it to a person?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2141290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Where would 11.4 million displaced Syrians fit?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 example,</a:t>
            </a:r>
            <a:r>
              <a:rPr lang="en-US" baseline="0" dirty="0" smtClean="0"/>
              <a:t> that is not about “YOU” per se, but is about making something foreign relevant on a local level. So by clicking you define a </a:t>
            </a:r>
            <a:r>
              <a:rPr lang="en-US" baseline="0" dirty="0" err="1" smtClean="0"/>
              <a:t>relvance</a:t>
            </a:r>
            <a:r>
              <a:rPr lang="en-US" baseline="0" dirty="0" smtClean="0"/>
              <a:t> function.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1109765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Sometimes a</a:t>
            </a:r>
            <a:r>
              <a:rPr lang="en-US" baseline="0" dirty="0" smtClean="0"/>
              <a:t> </a:t>
            </a:r>
            <a:r>
              <a:rPr lang="en-US" baseline="0" dirty="0" err="1" smtClean="0"/>
              <a:t>vis</a:t>
            </a:r>
            <a:r>
              <a:rPr lang="en-US" baseline="0" dirty="0" smtClean="0"/>
              <a:t> may not be good at comparison, but it’s not about comparing across, it’s about comparing back to the individual who’s viewing. People can compare their own routine to the one of the famous person being depicted…</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1681108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=oP3c1h8v2ZQ</a:t>
            </a:r>
          </a:p>
          <a:p>
            <a:endParaRPr lang="en-US" dirty="0" smtClean="0"/>
          </a:p>
          <a:p>
            <a:r>
              <a:rPr lang="en-US" dirty="0" smtClean="0"/>
              <a:t>It</a:t>
            </a:r>
            <a:r>
              <a:rPr lang="en-US" baseline="0" dirty="0" smtClean="0"/>
              <a:t> can be useful to think about abstractions that help structure a narrative into tension and relaxation.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816521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Scrollytelling</a:t>
            </a:r>
            <a:r>
              <a:rPr lang="en-US" dirty="0" smtClean="0"/>
              <a:t>:</a:t>
            </a:r>
            <a:r>
              <a:rPr lang="en-US" baseline="0" dirty="0" smtClean="0"/>
              <a:t> </a:t>
            </a:r>
            <a:r>
              <a:rPr lang="en-US" dirty="0" smtClean="0"/>
              <a:t>Incidentally</a:t>
            </a:r>
            <a:r>
              <a:rPr lang="en-US" baseline="0" dirty="0" smtClean="0"/>
              <a:t> this works really well for mobile design since scrolling is a dominant modality there. </a:t>
            </a:r>
          </a:p>
          <a:p>
            <a:endParaRPr lang="en-US" baseline="0" dirty="0" smtClean="0"/>
          </a:p>
          <a:p>
            <a:r>
              <a:rPr lang="en-US" baseline="0" dirty="0" smtClean="0"/>
              <a:t>Point out importance of progress indicators as feedback to help orient user.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cs typeface="Helvetica"/>
              </a:rPr>
              <a:t>http://</a:t>
            </a:r>
            <a:r>
              <a:rPr lang="en-US" sz="1200" dirty="0" err="1" smtClean="0">
                <a:latin typeface="Helvetica"/>
                <a:cs typeface="Helvetica"/>
              </a:rPr>
              <a:t>www.nytimes.com</a:t>
            </a:r>
            <a:r>
              <a:rPr lang="en-US" sz="1200" dirty="0" smtClean="0">
                <a:latin typeface="Helvetica"/>
                <a:cs typeface="Helvetica"/>
              </a:rPr>
              <a:t>/interactive/2014/03/31/science/motorcycle-helmet-</a:t>
            </a:r>
            <a:r>
              <a:rPr lang="en-US" sz="1200" dirty="0" err="1" smtClean="0">
                <a:latin typeface="Helvetica"/>
                <a:cs typeface="Helvetica"/>
              </a:rPr>
              <a:t>laws.html</a:t>
            </a:r>
            <a:endParaRPr lang="en-US" sz="1200" dirty="0" smtClean="0">
              <a:latin typeface="Helvetica"/>
              <a:cs typeface="Helvetica"/>
            </a:endParaRP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1020327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the graphic takes over the whole</a:t>
            </a:r>
            <a:r>
              <a:rPr lang="en-US" baseline="0" dirty="0" smtClean="0"/>
              <a:t> screen and uses that screen with some animation in a creative way.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738470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Scroll-based</a:t>
            </a:r>
            <a:r>
              <a:rPr lang="en-US" baseline="0" dirty="0" smtClean="0"/>
              <a:t> narrative. </a:t>
            </a:r>
          </a:p>
          <a:p>
            <a:endParaRPr lang="en-US" baseline="0" dirty="0" smtClean="0"/>
          </a:p>
          <a:p>
            <a:r>
              <a:rPr lang="en-US" dirty="0" smtClean="0"/>
              <a:t>http://</a:t>
            </a:r>
            <a:r>
              <a:rPr lang="en-US" dirty="0" err="1" smtClean="0"/>
              <a:t>www.angelamorelli.com</a:t>
            </a:r>
            <a:r>
              <a:rPr lang="en-US" dirty="0" smtClean="0"/>
              <a:t>/water/</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3970723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t>
            </a:r>
            <a:r>
              <a:rPr lang="en-US" dirty="0" err="1" smtClean="0"/>
              <a:t>scrollytelling</a:t>
            </a:r>
            <a:r>
              <a:rPr lang="en-US" dirty="0" smtClean="0"/>
              <a:t> … interesting about this example is how they use the map to</a:t>
            </a:r>
            <a:r>
              <a:rPr lang="en-US" baseline="0" dirty="0" smtClean="0"/>
              <a:t> locate the additional context provided on the right</a:t>
            </a:r>
          </a:p>
          <a:p>
            <a:endParaRPr lang="en-US" baseline="0" dirty="0" smtClean="0"/>
          </a:p>
          <a:p>
            <a:r>
              <a:rPr lang="en-US" dirty="0" smtClean="0"/>
              <a:t>https://</a:t>
            </a:r>
            <a:r>
              <a:rPr lang="en-US" dirty="0" err="1" smtClean="0"/>
              <a:t>projects.propublica.org</a:t>
            </a:r>
            <a:r>
              <a:rPr lang="en-US" dirty="0" smtClean="0"/>
              <a:t>/garnishments/cities/</a:t>
            </a:r>
            <a:r>
              <a:rPr lang="en-US" dirty="0" err="1" smtClean="0"/>
              <a:t>st-louis</a:t>
            </a:r>
            <a:r>
              <a:rPr lang="en-US" dirty="0" smtClean="0"/>
              <a: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241691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a:t>
            </a:r>
            <a:r>
              <a:rPr lang="en-US" baseline="0" dirty="0" smtClean="0"/>
              <a:t> example showing how animation can be used to provide effective feedback in transitioning between different filter states. </a:t>
            </a:r>
          </a:p>
          <a:p>
            <a:endParaRPr lang="en-US" baseline="0" dirty="0" smtClean="0"/>
          </a:p>
          <a:p>
            <a:r>
              <a:rPr lang="en-US" dirty="0" smtClean="0"/>
              <a:t>http://</a:t>
            </a:r>
            <a:r>
              <a:rPr lang="en-US" dirty="0" err="1" smtClean="0"/>
              <a:t>www.vpr.net</a:t>
            </a:r>
            <a:r>
              <a:rPr lang="en-US" dirty="0" smtClean="0"/>
              <a:t>/apps/</a:t>
            </a:r>
            <a:r>
              <a:rPr lang="en-US" dirty="0" err="1" smtClean="0"/>
              <a:t>lyme</a:t>
            </a:r>
            <a:r>
              <a:rPr lang="en-US" dirty="0" smtClean="0"/>
              <a:t>-disease/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4280988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Perceived affordances: visual feedback that advertised</a:t>
            </a:r>
            <a:r>
              <a:rPr lang="en-US" baseline="0" dirty="0" smtClean="0"/>
              <a:t> the affordance</a:t>
            </a:r>
            <a:endParaRPr lang="en-US" dirty="0" smtClean="0"/>
          </a:p>
          <a:p>
            <a:r>
              <a:rPr lang="en-US" dirty="0" smtClean="0"/>
              <a:t>Affords: sitting, picking up, throw it, </a:t>
            </a:r>
            <a:r>
              <a:rPr lang="en-US" dirty="0" err="1" smtClean="0"/>
              <a:t>tieing</a:t>
            </a:r>
            <a:r>
              <a:rPr lang="en-US" dirty="0" smtClean="0"/>
              <a:t> a shoe,</a:t>
            </a:r>
            <a:r>
              <a:rPr lang="en-US" baseline="0" dirty="0" smtClean="0"/>
              <a:t> </a:t>
            </a:r>
            <a:r>
              <a:rPr lang="en-US" baseline="0" dirty="0" err="1" smtClean="0"/>
              <a:t>proping</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2120318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Panic bar always</a:t>
            </a:r>
            <a:r>
              <a:rPr lang="en-US" baseline="0" dirty="0" smtClean="0"/>
              <a:t> used for fire doors because it forces the right behavior when people are panicked and not thinking</a:t>
            </a:r>
          </a:p>
          <a:p>
            <a:endParaRPr lang="en-US" baseline="0" dirty="0" smtClean="0"/>
          </a:p>
          <a:p>
            <a:r>
              <a:rPr lang="en-US" baseline="0" dirty="0" smtClean="0"/>
              <a:t>What other kinds of doors: sliding</a:t>
            </a:r>
            <a:endParaRPr lang="en-US" dirty="0"/>
          </a:p>
        </p:txBody>
      </p:sp>
      <p:sp>
        <p:nvSpPr>
          <p:cNvPr id="4" name="Slide Number Placeholder 3"/>
          <p:cNvSpPr>
            <a:spLocks noGrp="1"/>
          </p:cNvSpPr>
          <p:nvPr>
            <p:ph type="sldNum" sz="quarter" idx="10"/>
          </p:nvPr>
        </p:nvSpPr>
        <p:spPr/>
        <p:txBody>
          <a:bodyPr/>
          <a:lstStyle/>
          <a:p>
            <a:fld id="{B31C0C2F-18A8-CF4A-B046-D37ACE9E0A37}"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/interactive/2014/upshot/</a:t>
            </a:r>
            <a:r>
              <a:rPr lang="en-US" dirty="0" err="1" smtClean="0"/>
              <a:t>buy-rent-calculator.html?_r</a:t>
            </a:r>
            <a:r>
              <a:rPr lang="en-US" dirty="0" smtClean="0"/>
              <a:t>=0&amp;abt=0002&amp;abg=1</a:t>
            </a:r>
          </a:p>
          <a:p>
            <a:endParaRPr lang="en-US" dirty="0" smtClean="0"/>
          </a:p>
          <a:p>
            <a:r>
              <a:rPr lang="en-US" dirty="0" smtClean="0"/>
              <a:t>Relate to other parameters, view state, filter state, sort state, normalized</a:t>
            </a:r>
            <a:r>
              <a:rPr lang="en-US" baseline="0" dirty="0" smtClean="0"/>
              <a:t> data state, etc. </a:t>
            </a:r>
            <a:endParaRPr lang="en-US" dirty="0" smtClean="0"/>
          </a:p>
          <a:p>
            <a:endParaRPr lang="en-US" dirty="0" smtClean="0"/>
          </a:p>
          <a:p>
            <a:r>
              <a:rPr lang="en-US" dirty="0" smtClean="0"/>
              <a:t>Point</a:t>
            </a:r>
            <a:r>
              <a:rPr lang="en-US" baseline="0" dirty="0" smtClean="0"/>
              <a:t> out the ease of parameterization – just dragging a slider</a:t>
            </a:r>
          </a:p>
          <a:p>
            <a:endParaRPr lang="en-US" baseline="0" dirty="0" smtClean="0"/>
          </a:p>
          <a:p>
            <a:r>
              <a:rPr lang="en-US" baseline="0" dirty="0" smtClean="0"/>
              <a:t>Can easily undo a parameter change</a:t>
            </a:r>
          </a:p>
          <a:p>
            <a:endParaRPr lang="en-US" baseline="0" dirty="0" smtClean="0"/>
          </a:p>
          <a:p>
            <a:r>
              <a:rPr lang="en-US" baseline="0" dirty="0" smtClean="0"/>
              <a:t>Can type in directly if you want</a:t>
            </a:r>
          </a:p>
          <a:p>
            <a:endParaRPr lang="en-US" baseline="0" dirty="0" smtClean="0"/>
          </a:p>
          <a:p>
            <a:r>
              <a:rPr lang="en-US" baseline="0" dirty="0" smtClean="0"/>
              <a:t>Parameters have smart defaults</a:t>
            </a:r>
          </a:p>
          <a:p>
            <a:endParaRPr lang="en-US" baseline="0" dirty="0" smtClean="0"/>
          </a:p>
          <a:p>
            <a:r>
              <a:rPr lang="en-US" baseline="0" dirty="0" smtClean="0"/>
              <a:t>Parameters are explained clearly</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4057648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Games are about creating goals for the user. Those goals can</a:t>
            </a:r>
            <a:r>
              <a:rPr lang="en-US" baseline="0" dirty="0" smtClean="0"/>
              <a:t> have interesting analytic side effects, like getting the user to consider certain parameters, view manipulations, variable combinations etc. </a:t>
            </a:r>
            <a:endParaRPr lang="en-US" dirty="0" smtClean="0"/>
          </a:p>
          <a:p>
            <a:endParaRPr lang="en-US" dirty="0" smtClean="0"/>
          </a:p>
          <a:p>
            <a:r>
              <a:rPr lang="en-US" dirty="0" smtClean="0"/>
              <a:t>How to embed meaningful visual analytic interactions into game mechanics that in turn impact user behavior around the graphic</a:t>
            </a:r>
          </a:p>
          <a:p>
            <a:endParaRPr lang="en-US" dirty="0" smtClean="0"/>
          </a:p>
          <a:p>
            <a:r>
              <a:rPr lang="en-US" dirty="0" smtClean="0"/>
              <a:t>http://</a:t>
            </a:r>
            <a:r>
              <a:rPr lang="en-US" dirty="0" err="1" smtClean="0"/>
              <a:t>graphics.wsj.com</a:t>
            </a:r>
            <a:r>
              <a:rPr lang="en-US" dirty="0" smtClean="0"/>
              <a:t>/beat-the-fed/</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32</a:t>
            </a:fld>
            <a:endParaRPr lang="en-US"/>
          </a:p>
        </p:txBody>
      </p:sp>
    </p:spTree>
    <p:extLst>
      <p:ext uri="{BB962C8B-B14F-4D97-AF65-F5344CB8AC3E}">
        <p14:creationId xmlns:p14="http://schemas.microsoft.com/office/powerpoint/2010/main" val="1823976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 of playful</a:t>
            </a:r>
            <a:r>
              <a:rPr lang="en-US" baseline="0" dirty="0" smtClean="0"/>
              <a:t> data </a:t>
            </a:r>
            <a:r>
              <a:rPr lang="en-US" baseline="0" dirty="0" err="1" smtClean="0"/>
              <a:t>vis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296687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Structure can refer not only to plot but to the way in which the story is presented, and the degree of interactivity present. </a:t>
            </a:r>
          </a:p>
          <a:p>
            <a:endParaRPr lang="en-US" b="0" dirty="0"/>
          </a:p>
        </p:txBody>
      </p:sp>
      <p:sp>
        <p:nvSpPr>
          <p:cNvPr id="4" name="Slide Number Placeholder 3"/>
          <p:cNvSpPr>
            <a:spLocks noGrp="1"/>
          </p:cNvSpPr>
          <p:nvPr>
            <p:ph type="sldNum" sz="quarter" idx="10"/>
          </p:nvPr>
        </p:nvSpPr>
        <p:spPr/>
        <p:txBody>
          <a:bodyPr/>
          <a:lstStyle/>
          <a:p>
            <a:fld id="{7A955059-F18B-4A46-8E2C-80467ADA89E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www.bloomberg.com</a:t>
            </a:r>
            <a:r>
              <a:rPr lang="en-US" smtClean="0"/>
              <a:t>/features/2015-stock-chart-trading-game/</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34</a:t>
            </a:fld>
            <a:endParaRPr lang="en-US"/>
          </a:p>
        </p:txBody>
      </p:sp>
    </p:spTree>
    <p:extLst>
      <p:ext uri="{BB962C8B-B14F-4D97-AF65-F5344CB8AC3E}">
        <p14:creationId xmlns:p14="http://schemas.microsoft.com/office/powerpoint/2010/main" val="373415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dirty="0" smtClean="0"/>
              <a:t>So for instance, you want to explain to the user what was happening</a:t>
            </a:r>
            <a:r>
              <a:rPr lang="en-US" b="0" baseline="0" dirty="0" smtClean="0"/>
              <a:t> with the stock at the interesting points. </a:t>
            </a:r>
          </a:p>
          <a:p>
            <a:endParaRPr lang="en-US" b="0" baseline="0" dirty="0" smtClean="0"/>
          </a:p>
          <a:p>
            <a:r>
              <a:rPr lang="en-US" b="0" dirty="0" smtClean="0"/>
              <a:t>Apple Pay is the spike up, </a:t>
            </a:r>
            <a:r>
              <a:rPr lang="en-US" b="0" dirty="0" err="1" smtClean="0"/>
              <a:t>iWatch</a:t>
            </a:r>
            <a:r>
              <a:rPr lang="en-US" b="0" baseline="0" dirty="0" smtClean="0"/>
              <a:t> is the spike down afterwards</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Additive and observational</a:t>
            </a:r>
          </a:p>
          <a:p>
            <a:r>
              <a:rPr lang="en-US" dirty="0" smtClean="0"/>
              <a:t>3 granularities: entire, group / region, and single data point. </a:t>
            </a:r>
          </a:p>
          <a:p>
            <a:endParaRPr lang="en-US" dirty="0" smtClean="0"/>
          </a:p>
          <a:p>
            <a:r>
              <a:rPr lang="en-US" dirty="0" smtClean="0"/>
              <a:t>Observational annotations provide context by supporting reflection on a data value or group of values that are depicted in the visualization. These annotations facilitate comparisons and often highlight or emphasize extreme values or other outliers. For interactive graphics they are sometimes revealed when hovering over a visual element.</a:t>
            </a:r>
          </a:p>
          <a:p>
            <a:endParaRPr lang="en-US" dirty="0" smtClean="0"/>
          </a:p>
          <a:p>
            <a:r>
              <a:rPr lang="en-US" dirty="0" smtClean="0"/>
              <a:t>Additive annotation provides context that is external to the visual representation and not clearly depicted via the data. These are things that are relevant to the topic or to understanding the data, like background or contemporaneous events or actions.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37</a:t>
            </a:fld>
            <a:endParaRPr lang="en-US"/>
          </a:p>
        </p:txBody>
      </p:sp>
    </p:spTree>
    <p:extLst>
      <p:ext uri="{BB962C8B-B14F-4D97-AF65-F5344CB8AC3E}">
        <p14:creationId xmlns:p14="http://schemas.microsoft.com/office/powerpoint/2010/main" val="1923074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following example from The Minneapolis Star Tribune shows changes in home prices across counties in Minnesota with reference to the peak of the housing bubble, a key bit of additive annotation attached to the year 2007. At the same time, the graphic also uses observational annotation (on the right side) by labeling the median home price and percent change since 2007 for the selected county.</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38</a:t>
            </a:fld>
            <a:endParaRPr lang="en-US"/>
          </a:p>
        </p:txBody>
      </p:sp>
    </p:spTree>
    <p:extLst>
      <p:ext uri="{BB962C8B-B14F-4D97-AF65-F5344CB8AC3E}">
        <p14:creationId xmlns:p14="http://schemas.microsoft.com/office/powerpoint/2010/main" val="4283638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Use of these types of annotation is very prevalent; in our study of 136 examples we found 120 (88.2%) used at least one of these forms of annotation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39</a:t>
            </a:fld>
            <a:endParaRPr lang="en-US"/>
          </a:p>
        </p:txBody>
      </p:sp>
    </p:spTree>
    <p:extLst>
      <p:ext uri="{BB962C8B-B14F-4D97-AF65-F5344CB8AC3E}">
        <p14:creationId xmlns:p14="http://schemas.microsoft.com/office/powerpoint/2010/main" val="1145132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Compared</a:t>
            </a:r>
            <a:r>
              <a:rPr lang="en-US" baseline="0" dirty="0" smtClean="0"/>
              <a:t> to what: changes over space or time, normalizing, </a:t>
            </a:r>
          </a:p>
          <a:p>
            <a:endParaRPr lang="en-US" dirty="0" smtClean="0"/>
          </a:p>
          <a:p>
            <a:r>
              <a:rPr lang="en-US" dirty="0" smtClean="0"/>
              <a:t>Causality: </a:t>
            </a:r>
            <a:r>
              <a:rPr lang="en-US" dirty="0" err="1" smtClean="0"/>
              <a:t>Tufte’s</a:t>
            </a:r>
            <a:r>
              <a:rPr lang="en-US" dirty="0" smtClean="0"/>
              <a:t> example is the temperature</a:t>
            </a:r>
            <a:r>
              <a:rPr lang="en-US" baseline="0" dirty="0" smtClean="0"/>
              <a:t> in the </a:t>
            </a:r>
            <a:r>
              <a:rPr lang="en-US" baseline="0" dirty="0" err="1" smtClean="0"/>
              <a:t>minard</a:t>
            </a:r>
            <a:r>
              <a:rPr lang="en-US" baseline="0" dirty="0" smtClean="0"/>
              <a:t> graphic. Also need to be careful about causal inferences – does a slight correlation prove that A causes B? No!</a:t>
            </a:r>
            <a:endParaRPr lang="en-US" dirty="0" smtClean="0"/>
          </a:p>
          <a:p>
            <a:endParaRPr lang="en-US" dirty="0" smtClean="0"/>
          </a:p>
          <a:p>
            <a:r>
              <a:rPr lang="en-US" dirty="0" smtClean="0"/>
              <a:t>Multivariate:</a:t>
            </a:r>
            <a:r>
              <a:rPr lang="en-US" baseline="0" dirty="0" smtClean="0"/>
              <a:t> show more than 1 or 2 dimensions</a:t>
            </a:r>
          </a:p>
          <a:p>
            <a:endParaRPr lang="en-US" dirty="0" smtClean="0"/>
          </a:p>
          <a:p>
            <a:r>
              <a:rPr lang="en-US" dirty="0" smtClean="0"/>
              <a:t>Documentation: what is the display about; who did the work; who’s that;</a:t>
            </a:r>
            <a:r>
              <a:rPr lang="en-US" baseline="0" dirty="0" smtClean="0"/>
              <a:t> what are the data sources; any assumptions</a:t>
            </a:r>
          </a:p>
          <a:p>
            <a:endParaRPr lang="en-US" dirty="0" smtClean="0"/>
          </a:p>
          <a:p>
            <a:r>
              <a:rPr lang="en-US" dirty="0" smtClean="0"/>
              <a:t>Content: is it substantive; knowledge of content and care</a:t>
            </a:r>
            <a:r>
              <a:rPr lang="en-US" baseline="0" dirty="0" smtClean="0"/>
              <a:t> for the substance; opposite of design devices or gimmicks</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41</a:t>
            </a:fld>
            <a:endParaRPr lang="en-US"/>
          </a:p>
        </p:txBody>
      </p:sp>
    </p:spTree>
    <p:extLst>
      <p:ext uri="{BB962C8B-B14F-4D97-AF65-F5344CB8AC3E}">
        <p14:creationId xmlns:p14="http://schemas.microsoft.com/office/powerpoint/2010/main" val="367010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Minard’s</a:t>
            </a:r>
            <a:r>
              <a:rPr lang="en-US" dirty="0" smtClean="0"/>
              <a:t> graphic which </a:t>
            </a:r>
            <a:r>
              <a:rPr lang="en-US" dirty="0" err="1" smtClean="0"/>
              <a:t>Tufte</a:t>
            </a:r>
            <a:r>
              <a:rPr lang="en-US" dirty="0" smtClean="0"/>
              <a:t> praises</a:t>
            </a:r>
            <a:r>
              <a:rPr lang="en-US" baseline="0" dirty="0" smtClean="0"/>
              <a:t> highly. Something to consider is the extent to which it’s valid to suggest that the cold was really the cause of the loss of troops on the way back. Even though there’s a parallel and visually the two line up, is that “correct”?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42</a:t>
            </a:fld>
            <a:endParaRPr lang="en-US"/>
          </a:p>
        </p:txBody>
      </p:sp>
    </p:spTree>
    <p:extLst>
      <p:ext uri="{BB962C8B-B14F-4D97-AF65-F5344CB8AC3E}">
        <p14:creationId xmlns:p14="http://schemas.microsoft.com/office/powerpoint/2010/main" val="197252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more</a:t>
            </a:r>
            <a:r>
              <a:rPr lang="en-US" baseline="0" dirty="0" smtClean="0"/>
              <a:t> </a:t>
            </a:r>
            <a:r>
              <a:rPr lang="en-US" baseline="0" smtClean="0"/>
              <a:t>explicit causality. </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43</a:t>
            </a:fld>
            <a:endParaRPr lang="en-US"/>
          </a:p>
        </p:txBody>
      </p:sp>
    </p:spTree>
    <p:extLst>
      <p:ext uri="{BB962C8B-B14F-4D97-AF65-F5344CB8AC3E}">
        <p14:creationId xmlns:p14="http://schemas.microsoft.com/office/powerpoint/2010/main" val="1445002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46</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Segel</a:t>
            </a:r>
            <a:r>
              <a:rPr lang="en-US" dirty="0" smtClean="0"/>
              <a:t> and </a:t>
            </a:r>
            <a:r>
              <a:rPr lang="en-US" dirty="0" err="1" smtClean="0"/>
              <a:t>Heer</a:t>
            </a:r>
            <a:r>
              <a:rPr lang="en-US" dirty="0" smtClean="0"/>
              <a:t> discuss different story structures</a:t>
            </a:r>
            <a:r>
              <a:rPr lang="en-US" baseline="0" dirty="0" smtClean="0"/>
              <a:t> that combine different forms of interactivity. </a:t>
            </a:r>
            <a:endParaRPr lang="en-US" dirty="0" smtClean="0"/>
          </a:p>
          <a:p>
            <a:endParaRPr lang="en-US" dirty="0" smtClean="0"/>
          </a:p>
          <a:p>
            <a:r>
              <a:rPr lang="en-US" dirty="0" smtClean="0"/>
              <a:t>Martini</a:t>
            </a:r>
            <a:r>
              <a:rPr lang="en-US" baseline="0" dirty="0" smtClean="0"/>
              <a:t> glass structure:</a:t>
            </a:r>
            <a:r>
              <a:rPr lang="en-US" dirty="0" smtClean="0"/>
              <a:t> Initially stars with questions, observations, interesting default views and annotations. Then open up to reader-driven free interactivity. </a:t>
            </a:r>
            <a:r>
              <a:rPr lang="en-US" sz="1200" kern="1200" dirty="0" smtClean="0">
                <a:solidFill>
                  <a:schemeClr val="tx1"/>
                </a:solidFill>
                <a:latin typeface="+mn-lt"/>
                <a:ea typeface="+mn-ea"/>
                <a:cs typeface="+mn-cs"/>
              </a:rPr>
              <a:t>the author-driven narrative functioning first, then followed separately by the reader-driven interactions</a:t>
            </a:r>
            <a:r>
              <a:rPr lang="en-US" dirty="0" smtClean="0"/>
              <a:t>  </a:t>
            </a:r>
          </a:p>
          <a:p>
            <a:endParaRPr lang="en-US" dirty="0" smtClean="0"/>
          </a:p>
          <a:p>
            <a:r>
              <a:rPr lang="en-US" dirty="0" smtClean="0"/>
              <a:t>Interactive Slideshow: Author advances story, but within</a:t>
            </a:r>
            <a:r>
              <a:rPr lang="en-US" baseline="0" dirty="0" smtClean="0"/>
              <a:t> each chunk you can have some interactivity. </a:t>
            </a:r>
            <a:r>
              <a:rPr lang="en-US" sz="1200" kern="1200" dirty="0" smtClean="0">
                <a:solidFill>
                  <a:schemeClr val="tx1"/>
                </a:solidFill>
                <a:latin typeface="+mn-lt"/>
                <a:ea typeface="+mn-ea"/>
                <a:cs typeface="+mn-cs"/>
              </a:rPr>
              <a:t>This structure allows the user to further explore particular points of the presentation before moving ahead to the next stage of the story.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Drill-down</a:t>
            </a:r>
            <a:r>
              <a:rPr lang="en-US" sz="1200" kern="1200" baseline="0" dirty="0" smtClean="0">
                <a:solidFill>
                  <a:schemeClr val="tx1"/>
                </a:solidFill>
                <a:latin typeface="+mn-lt"/>
                <a:ea typeface="+mn-ea"/>
                <a:cs typeface="+mn-cs"/>
              </a:rPr>
              <a:t> story: </a:t>
            </a:r>
            <a:r>
              <a:rPr lang="en-US" sz="1200" kern="1200" dirty="0" smtClean="0">
                <a:solidFill>
                  <a:schemeClr val="tx1"/>
                </a:solidFill>
                <a:latin typeface="+mn-lt"/>
                <a:ea typeface="+mn-ea"/>
                <a:cs typeface="+mn-cs"/>
              </a:rPr>
              <a:t>presents a general theme and then allows the user to choose among particular instances of that theme to reveal additional details and backstories.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879579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/interactive/2010/02/02/us/politics/20100201-budget-porcupine-graphic.html</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2719394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docs draw</a:t>
            </a:r>
            <a:r>
              <a:rPr lang="en-US" baseline="0" dirty="0" smtClean="0"/>
              <a:t> much more on the conventions of film and video, with rich animation and narration to walk the viewer through the data, and integrating video or images as well. </a:t>
            </a:r>
          </a:p>
          <a:p>
            <a:endParaRPr lang="en-US" baseline="0" dirty="0" smtClean="0"/>
          </a:p>
          <a:p>
            <a:r>
              <a:rPr lang="en-US" baseline="0" dirty="0" smtClean="0"/>
              <a:t>But an interesting area for development is to integrate interactivity into data docs … about 7 minutes in. You might even call this an extreme version of martini glass (no interactivity for a long time, then all of a sudden a limited amount).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365326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dirty="0" smtClean="0"/>
              <a:t>Steppers</a:t>
            </a:r>
            <a:r>
              <a:rPr lang="en-US" b="0" baseline="0" dirty="0" smtClean="0"/>
              <a:t> for advancing the story, don’t need voice over or action, but use annotation to tell story, labels to orient, animation to emphasize, aggregates for comparison.  </a:t>
            </a:r>
          </a:p>
          <a:p>
            <a:endParaRPr lang="en-US" b="0" baseline="0" dirty="0" smtClean="0"/>
          </a:p>
          <a:p>
            <a:r>
              <a:rPr lang="en-US" b="0" baseline="0" dirty="0" smtClean="0"/>
              <a:t>http://</a:t>
            </a:r>
            <a:r>
              <a:rPr lang="en-US" b="0" baseline="0" dirty="0" err="1" smtClean="0"/>
              <a:t>www.nytimes.com</a:t>
            </a:r>
            <a:r>
              <a:rPr lang="en-US" b="0" baseline="0" dirty="0" smtClean="0"/>
              <a:t>/2013/10/16/health/uganda-fights-stigma-and-poverty-to-take-on-breast-cancer.html?_r=1#g-graphic</a:t>
            </a:r>
          </a:p>
        </p:txBody>
      </p:sp>
      <p:sp>
        <p:nvSpPr>
          <p:cNvPr id="4" name="Slide Number Placeholder 3"/>
          <p:cNvSpPr>
            <a:spLocks noGrp="1"/>
          </p:cNvSpPr>
          <p:nvPr>
            <p:ph type="sldNum" sz="quarter" idx="10"/>
          </p:nvPr>
        </p:nvSpPr>
        <p:spPr/>
        <p:txBody>
          <a:bodyPr/>
          <a:lstStyle/>
          <a:p>
            <a:fld id="{7A955059-F18B-4A46-8E2C-80467ADA89E0}"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 of an interactive slideshow. </a:t>
            </a:r>
          </a:p>
          <a:p>
            <a:endParaRPr lang="en-US" dirty="0" smtClean="0"/>
          </a:p>
          <a:p>
            <a:r>
              <a:rPr lang="en-US" dirty="0" smtClean="0"/>
              <a:t>http://</a:t>
            </a:r>
            <a:r>
              <a:rPr lang="en-US" dirty="0" err="1" smtClean="0"/>
              <a:t>www.bloomberg.com</a:t>
            </a:r>
            <a:r>
              <a:rPr lang="en-US" dirty="0" smtClean="0"/>
              <a:t>/</a:t>
            </a:r>
            <a:r>
              <a:rPr lang="en-US" dirty="0" err="1" smtClean="0"/>
              <a:t>dataview</a:t>
            </a:r>
            <a:r>
              <a:rPr lang="en-US" dirty="0" smtClean="0"/>
              <a:t>/2014-02-25/bubble-to-bust-to-</a:t>
            </a:r>
            <a:r>
              <a:rPr lang="en-US" dirty="0" err="1" smtClean="0"/>
              <a:t>recovery.html</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1651884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really nice combination of both linear</a:t>
            </a:r>
            <a:r>
              <a:rPr lang="en-US" baseline="0" dirty="0" smtClean="0"/>
              <a:t> possibility and non-linear possibility. At every point you can advance linearly, jump, or alter things like what data is displayed, and how axes are mapped.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299386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10/23/15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10/23/15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10/23/15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10/23/15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10/23/15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10/23/15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www.scientificamerican.com/article/how-nations-fare-in-phds-by-sex-interactive1/"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hyperlink" Target="http://www.washingtonpost.com/wp-srv/special/world/north-korean-prison-camps-2009/" TargetMode="Externa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hyperlink" Target="http://www.bloomberg.com/infographics/2014-10-07/canada-oil-pipeline-to-the-atlantic.html"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www.bloomberg.com/graphics/2014-hottest-year-on-record/"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www.nytimes.com/interactive/2014/11/23/us/north-dakota-oil-boom-downside.html" TargetMode="External"/><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hyperlink" Target="http://www.nytimes.com/interactive/2011/06/19/nyregion/how-many-households-are-like-yours.html" TargetMode="External"/><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hyperlink" Target="http://www.nytimes.com/interactive/2013/12/20/sunday-review/dialect-quiz-map.html"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projects.aljazeera.com/2013/syrias-refugees/%2338.996440488468075/-76.88610076904297"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hyperlink" Target="https://infographwetrust.files.wordpress.com/2014/03/creative-routines-edit4.png"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nytimes.com/interactive/2014/03/31/science/motorcycle-helmet-laws.html"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hyperlink" Target="http://www.washingtonpost.com/graphics/national/drought-in-southwest/" TargetMode="Externa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hyperlink" Target="http://www.facesoffracking.org/data-visualization/" TargetMode="External"/><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hyperlink" Target="http://www.vpr.net/apps/lyme-disease/" TargetMode="External"/><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hyperlink" Target="http://www.nytimes.com/interactive/2014/upshot/buy-rent-calculator.html?_r=0&amp;abt=0002&amp;abg=1" TargetMode="External"/><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graphics.wsj.com/beat-the-fed/" TargetMode="External"/><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hyperlink" Target="http://www.salubriousnation.com/" TargetMode="External"/><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hyperlink" Target="http://www.bloomberg.com/features/2015-stock-chart-trading-game/" TargetMode="External"/><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hyperlink" Target="http://apps.startribune.com/newsgraphics/20130908homes/" TargetMode="Externa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oP3c1h8v2ZQ?t=20"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hyperlink" Target="http://www.nytimes.com/interactive/2014/08/03/world/middleeast/assessing-the-damage-and-destruction-in-gaza.html?_r=0" TargetMode="External"/><Relationship Id="rId4" Type="http://schemas.openxmlformats.org/officeDocument/2006/relationships/hyperlink" Target="http://www.nytimes.com/interactive/2014/05/19/health/rating-a-health-laws-success.html" TargetMode="External"/><Relationship Id="rId5" Type="http://schemas.openxmlformats.org/officeDocument/2006/relationships/hyperlink" Target="http://www.nytimes.com/interactive/2014/07/08/upshot/how-the-year-you-were-born-influences-your-politics.html?abt=0002&amp;abg=1" TargetMode="External"/><Relationship Id="rId1" Type="http://schemas.openxmlformats.org/officeDocument/2006/relationships/slideLayout" Target="../slideLayouts/slideLayout2.xml"/><Relationship Id="rId2" Type="http://schemas.openxmlformats.org/officeDocument/2006/relationships/hyperlink" Target="http://www.theguardian.com/global-development/interactive/2012/oct/04/rise-of-megacities-interactiv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hyperlink" Target="http://www.nytimes.com/interactive/2010/02/02/us/politics/20100201-budget-porcupine-graphic.html"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hyperlink" Target="http://www.fallen.io/ww2/"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hyperlink" Target="http://www.nytimes.com/2013/10/16/health/uganda-fights-stigma-and-poverty-to-take-on-breast-cancer.html?_r=1%23g-graphic"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Explanatory</a:t>
            </a:r>
            <a:r>
              <a:rPr kumimoji="0" lang="en-US" sz="4800" b="0" i="0" u="none" strike="noStrike" kern="1200" cap="none" spc="0" normalizeH="0" noProof="0" dirty="0" smtClean="0">
                <a:ln>
                  <a:noFill/>
                </a:ln>
                <a:effectLst/>
                <a:uLnTx/>
                <a:uFillTx/>
                <a:latin typeface="Abadi MT Condensed Extra Bold"/>
                <a:ea typeface="+mj-ea"/>
                <a:cs typeface="Abadi MT Condensed Extra Bold"/>
              </a:rPr>
              <a:t> and Narrative Visualization</a:t>
            </a: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a:p>
            <a:pPr marL="0" lvl="1" algn="ctr" defTabSz="457200" rtl="0">
              <a:spcBef>
                <a:spcPct val="0"/>
              </a:spcBef>
            </a:pPr>
            <a:r>
              <a:rPr lang="en-US" sz="2222" dirty="0" smtClean="0">
                <a:latin typeface="Abadi MT Condensed Extra Bold"/>
                <a:cs typeface="Abadi MT Condensed Extra Bold"/>
              </a:rPr>
              <a:t>Nick </a:t>
            </a:r>
            <a:r>
              <a:rPr lang="en-US" sz="2222" dirty="0" err="1" smtClean="0">
                <a:latin typeface="Abadi MT Condensed Extra Bold"/>
                <a:cs typeface="Abadi MT Condensed Extra Bold"/>
              </a:rPr>
              <a:t>Diakopoulos</a:t>
            </a:r>
            <a:endParaRPr lang="en-US" sz="2222" dirty="0" smtClean="0">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82339"/>
          </a:xfrm>
          <a:prstGeom prst="rect">
            <a:avLst/>
          </a:prstGeom>
        </p:spPr>
      </p:pic>
      <p:sp>
        <p:nvSpPr>
          <p:cNvPr id="5" name="Rectangle 4"/>
          <p:cNvSpPr/>
          <p:nvPr/>
        </p:nvSpPr>
        <p:spPr>
          <a:xfrm>
            <a:off x="3435106" y="6553200"/>
            <a:ext cx="57150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www.bloomberg.com</a:t>
            </a:r>
            <a:r>
              <a:rPr lang="en-US" sz="1200" dirty="0">
                <a:latin typeface="Helvetica"/>
                <a:cs typeface="Helvetica"/>
              </a:rPr>
              <a:t>/</a:t>
            </a:r>
            <a:r>
              <a:rPr lang="en-US" sz="1200" dirty="0" err="1">
                <a:latin typeface="Helvetica"/>
                <a:cs typeface="Helvetica"/>
              </a:rPr>
              <a:t>dataview</a:t>
            </a:r>
            <a:r>
              <a:rPr lang="en-US" sz="1200" dirty="0">
                <a:latin typeface="Helvetica"/>
                <a:cs typeface="Helvetica"/>
              </a:rPr>
              <a:t>/2014-02-25/bubble-to-bust-to-</a:t>
            </a:r>
            <a:r>
              <a:rPr lang="en-US" sz="1200" dirty="0" err="1">
                <a:latin typeface="Helvetica"/>
                <a:cs typeface="Helvetica"/>
              </a:rPr>
              <a:t>recovery.html</a:t>
            </a:r>
            <a:endParaRPr lang="en-US" sz="1200" dirty="0">
              <a:latin typeface="Helvetica"/>
              <a:cs typeface="Helvetica"/>
            </a:endParaRPr>
          </a:p>
        </p:txBody>
      </p:sp>
    </p:spTree>
    <p:extLst>
      <p:ext uri="{BB962C8B-B14F-4D97-AF65-F5344CB8AC3E}">
        <p14:creationId xmlns:p14="http://schemas.microsoft.com/office/powerpoint/2010/main" val="29645484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381000"/>
            <a:ext cx="9144000" cy="6030752"/>
          </a:xfrm>
          <a:prstGeom prst="rect">
            <a:avLst/>
          </a:prstGeom>
        </p:spPr>
      </p:pic>
      <p:sp>
        <p:nvSpPr>
          <p:cNvPr id="5" name="Rectangle 4"/>
          <p:cNvSpPr/>
          <p:nvPr/>
        </p:nvSpPr>
        <p:spPr>
          <a:xfrm>
            <a:off x="2971800" y="6504801"/>
            <a:ext cx="6172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www.scientificamerican.com</a:t>
            </a:r>
            <a:r>
              <a:rPr lang="en-US" sz="1200" dirty="0">
                <a:latin typeface="Helvetica"/>
                <a:cs typeface="Helvetica"/>
              </a:rPr>
              <a:t>/article/how-nations-fare-in-phds-by-sex-interactive1/</a:t>
            </a:r>
          </a:p>
        </p:txBody>
      </p:sp>
    </p:spTree>
    <p:extLst>
      <p:ext uri="{BB962C8B-B14F-4D97-AF65-F5344CB8AC3E}">
        <p14:creationId xmlns:p14="http://schemas.microsoft.com/office/powerpoint/2010/main" val="9716327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Drill Down</a:t>
            </a:r>
            <a:endParaRPr lang="en-US" dirty="0"/>
          </a:p>
        </p:txBody>
      </p:sp>
      <p:pic>
        <p:nvPicPr>
          <p:cNvPr id="4" name="Picture 3">
            <a:hlinkClick r:id="rId3"/>
          </p:cNvPr>
          <p:cNvPicPr>
            <a:picLocks noChangeAspect="1"/>
          </p:cNvPicPr>
          <p:nvPr/>
        </p:nvPicPr>
        <p:blipFill>
          <a:blip r:embed="rId4"/>
          <a:stretch>
            <a:fillRect/>
          </a:stretch>
        </p:blipFill>
        <p:spPr>
          <a:xfrm>
            <a:off x="0" y="952500"/>
            <a:ext cx="9144000" cy="4951050"/>
          </a:xfrm>
          <a:prstGeom prst="rect">
            <a:avLst/>
          </a:prstGeom>
        </p:spPr>
      </p:pic>
      <p:sp>
        <p:nvSpPr>
          <p:cNvPr id="5" name="Rectangle 4"/>
          <p:cNvSpPr/>
          <p:nvPr/>
        </p:nvSpPr>
        <p:spPr>
          <a:xfrm>
            <a:off x="2480590" y="6324600"/>
            <a:ext cx="66294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www.washingtonpost.com</a:t>
            </a:r>
            <a:r>
              <a:rPr lang="en-US" sz="1200" dirty="0">
                <a:latin typeface="Helvetica"/>
                <a:cs typeface="Helvetica"/>
              </a:rPr>
              <a:t>/</a:t>
            </a:r>
            <a:r>
              <a:rPr lang="en-US" sz="1200" dirty="0" err="1">
                <a:latin typeface="Helvetica"/>
                <a:cs typeface="Helvetica"/>
              </a:rPr>
              <a:t>wp-srv</a:t>
            </a:r>
            <a:r>
              <a:rPr lang="en-US" sz="1200" dirty="0">
                <a:latin typeface="Helvetica"/>
                <a:cs typeface="Helvetica"/>
              </a:rPr>
              <a:t>/special/world/north-korean-prison-camps-2009/</a:t>
            </a:r>
          </a:p>
        </p:txBody>
      </p:sp>
    </p:spTree>
    <p:extLst>
      <p:ext uri="{BB962C8B-B14F-4D97-AF65-F5344CB8AC3E}">
        <p14:creationId xmlns:p14="http://schemas.microsoft.com/office/powerpoint/2010/main" val="26507903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1362"/>
          </a:xfrm>
        </p:spPr>
        <p:txBody>
          <a:bodyPr/>
          <a:lstStyle/>
          <a:p>
            <a:r>
              <a:rPr lang="en-US" dirty="0" smtClean="0"/>
              <a:t>Poster-Style</a:t>
            </a:r>
            <a:endParaRPr lang="en-US" dirty="0"/>
          </a:p>
        </p:txBody>
      </p:sp>
      <p:pic>
        <p:nvPicPr>
          <p:cNvPr id="4" name="Picture 3">
            <a:hlinkClick r:id="rId3"/>
          </p:cNvPr>
          <p:cNvPicPr>
            <a:picLocks noChangeAspect="1"/>
          </p:cNvPicPr>
          <p:nvPr/>
        </p:nvPicPr>
        <p:blipFill>
          <a:blip r:embed="rId4"/>
          <a:stretch>
            <a:fillRect/>
          </a:stretch>
        </p:blipFill>
        <p:spPr>
          <a:xfrm>
            <a:off x="304800" y="800100"/>
            <a:ext cx="8637871" cy="5829300"/>
          </a:xfrm>
          <a:prstGeom prst="rect">
            <a:avLst/>
          </a:prstGeom>
        </p:spPr>
      </p:pic>
    </p:spTree>
    <p:extLst>
      <p:ext uri="{BB962C8B-B14F-4D97-AF65-F5344CB8AC3E}">
        <p14:creationId xmlns:p14="http://schemas.microsoft.com/office/powerpoint/2010/main" val="16621527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Data Story Types</a:t>
            </a:r>
            <a:endParaRPr lang="en-US" dirty="0"/>
          </a:p>
        </p:txBody>
      </p:sp>
      <p:pic>
        <p:nvPicPr>
          <p:cNvPr id="4" name="Picture 3"/>
          <p:cNvPicPr>
            <a:picLocks noChangeAspect="1"/>
          </p:cNvPicPr>
          <p:nvPr/>
        </p:nvPicPr>
        <p:blipFill rotWithShape="1">
          <a:blip r:embed="rId3"/>
          <a:srcRect r="6259"/>
          <a:stretch/>
        </p:blipFill>
        <p:spPr>
          <a:xfrm>
            <a:off x="304800" y="1066801"/>
            <a:ext cx="8559800" cy="4940300"/>
          </a:xfrm>
          <a:prstGeom prst="rect">
            <a:avLst/>
          </a:prstGeom>
        </p:spPr>
      </p:pic>
      <p:sp>
        <p:nvSpPr>
          <p:cNvPr id="5" name="Rectangle 4"/>
          <p:cNvSpPr/>
          <p:nvPr/>
        </p:nvSpPr>
        <p:spPr>
          <a:xfrm>
            <a:off x="3522692" y="6474024"/>
            <a:ext cx="5545108" cy="307777"/>
          </a:xfrm>
          <a:prstGeom prst="rect">
            <a:avLst/>
          </a:prstGeom>
        </p:spPr>
        <p:txBody>
          <a:bodyPr wrap="none">
            <a:spAutoFit/>
          </a:bodyPr>
          <a:lstStyle/>
          <a:p>
            <a:pPr algn="r"/>
            <a:r>
              <a:rPr lang="en-US" sz="1400" dirty="0"/>
              <a:t>http://</a:t>
            </a:r>
            <a:r>
              <a:rPr lang="en-US" sz="1400" dirty="0" err="1"/>
              <a:t>dataremixed.com</a:t>
            </a:r>
            <a:r>
              <a:rPr lang="en-US" sz="1400" dirty="0"/>
              <a:t>/2015/03/tapestry-2015-seven-data-story-types/</a:t>
            </a:r>
          </a:p>
        </p:txBody>
      </p:sp>
    </p:spTree>
    <p:extLst>
      <p:ext uri="{BB962C8B-B14F-4D97-AF65-F5344CB8AC3E}">
        <p14:creationId xmlns:p14="http://schemas.microsoft.com/office/powerpoint/2010/main" val="38649230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Over Time</a:t>
            </a:r>
            <a:endParaRPr lang="en-US" dirty="0"/>
          </a:p>
        </p:txBody>
      </p:sp>
      <p:pic>
        <p:nvPicPr>
          <p:cNvPr id="4" name="Picture 3">
            <a:hlinkClick r:id="rId3"/>
          </p:cNvPr>
          <p:cNvPicPr>
            <a:picLocks noChangeAspect="1"/>
          </p:cNvPicPr>
          <p:nvPr/>
        </p:nvPicPr>
        <p:blipFill>
          <a:blip r:embed="rId4"/>
          <a:stretch>
            <a:fillRect/>
          </a:stretch>
        </p:blipFill>
        <p:spPr>
          <a:xfrm>
            <a:off x="1143000" y="795836"/>
            <a:ext cx="7162800" cy="5985964"/>
          </a:xfrm>
          <a:prstGeom prst="rect">
            <a:avLst/>
          </a:prstGeom>
        </p:spPr>
      </p:pic>
      <p:sp>
        <p:nvSpPr>
          <p:cNvPr id="3" name="Rectangle 2"/>
          <p:cNvSpPr/>
          <p:nvPr/>
        </p:nvSpPr>
        <p:spPr>
          <a:xfrm>
            <a:off x="3124200" y="6504801"/>
            <a:ext cx="60198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www.bloomberg.com</a:t>
            </a:r>
            <a:r>
              <a:rPr lang="en-US" sz="1200" dirty="0">
                <a:latin typeface="Helvetica"/>
                <a:cs typeface="Helvetica"/>
              </a:rPr>
              <a:t>/graphics/2014-hottest-year-on-record/</a:t>
            </a:r>
          </a:p>
        </p:txBody>
      </p:sp>
    </p:spTree>
    <p:extLst>
      <p:ext uri="{BB962C8B-B14F-4D97-AF65-F5344CB8AC3E}">
        <p14:creationId xmlns:p14="http://schemas.microsoft.com/office/powerpoint/2010/main" val="12576217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Drill Down - Revelation</a:t>
            </a:r>
            <a:endParaRPr lang="en-US" dirty="0"/>
          </a:p>
        </p:txBody>
      </p:sp>
      <p:pic>
        <p:nvPicPr>
          <p:cNvPr id="5" name="Picture 4"/>
          <p:cNvPicPr>
            <a:picLocks noChangeAspect="1"/>
          </p:cNvPicPr>
          <p:nvPr/>
        </p:nvPicPr>
        <p:blipFill>
          <a:blip r:embed="rId3"/>
          <a:stretch>
            <a:fillRect/>
          </a:stretch>
        </p:blipFill>
        <p:spPr>
          <a:xfrm>
            <a:off x="0" y="850900"/>
            <a:ext cx="9144000" cy="5134218"/>
          </a:xfrm>
          <a:prstGeom prst="rect">
            <a:avLst/>
          </a:prstGeom>
        </p:spPr>
      </p:pic>
      <p:pic>
        <p:nvPicPr>
          <p:cNvPr id="6" name="Picture 5">
            <a:hlinkClick r:id="rId4"/>
          </p:cNvPr>
          <p:cNvPicPr>
            <a:picLocks noChangeAspect="1"/>
          </p:cNvPicPr>
          <p:nvPr/>
        </p:nvPicPr>
        <p:blipFill>
          <a:blip r:embed="rId5"/>
          <a:stretch>
            <a:fillRect/>
          </a:stretch>
        </p:blipFill>
        <p:spPr>
          <a:xfrm>
            <a:off x="0" y="878510"/>
            <a:ext cx="9144000" cy="5141290"/>
          </a:xfrm>
          <a:prstGeom prst="rect">
            <a:avLst/>
          </a:prstGeom>
        </p:spPr>
      </p:pic>
      <p:sp>
        <p:nvSpPr>
          <p:cNvPr id="3" name="Rectangle 2"/>
          <p:cNvSpPr/>
          <p:nvPr/>
        </p:nvSpPr>
        <p:spPr>
          <a:xfrm>
            <a:off x="2971800" y="6352401"/>
            <a:ext cx="6172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/interactive/2014/11/23/us/north-</a:t>
            </a:r>
            <a:r>
              <a:rPr lang="en-US" sz="1200" dirty="0" err="1">
                <a:latin typeface="Helvetica"/>
                <a:cs typeface="Helvetica"/>
              </a:rPr>
              <a:t>dakota</a:t>
            </a:r>
            <a:r>
              <a:rPr lang="en-US" sz="1200" dirty="0">
                <a:latin typeface="Helvetica"/>
                <a:cs typeface="Helvetica"/>
              </a:rPr>
              <a:t>-oil-boom-</a:t>
            </a:r>
            <a:r>
              <a:rPr lang="en-US" sz="1200" dirty="0" err="1">
                <a:latin typeface="Helvetica"/>
                <a:cs typeface="Helvetica"/>
              </a:rPr>
              <a:t>downside.html</a:t>
            </a:r>
            <a:endParaRPr lang="en-US" sz="1200" dirty="0">
              <a:latin typeface="Helvetica"/>
              <a:cs typeface="Helvetica"/>
            </a:endParaRPr>
          </a:p>
        </p:txBody>
      </p:sp>
    </p:spTree>
    <p:extLst>
      <p:ext uri="{BB962C8B-B14F-4D97-AF65-F5344CB8AC3E}">
        <p14:creationId xmlns:p14="http://schemas.microsoft.com/office/powerpoint/2010/main" val="2297298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Intersections</a:t>
            </a:r>
            <a:endParaRPr lang="en-US" dirty="0"/>
          </a:p>
        </p:txBody>
      </p:sp>
      <p:pic>
        <p:nvPicPr>
          <p:cNvPr id="4" name="Picture 3"/>
          <p:cNvPicPr>
            <a:picLocks noChangeAspect="1"/>
          </p:cNvPicPr>
          <p:nvPr/>
        </p:nvPicPr>
        <p:blipFill>
          <a:blip r:embed="rId3"/>
          <a:stretch>
            <a:fillRect/>
          </a:stretch>
        </p:blipFill>
        <p:spPr>
          <a:xfrm>
            <a:off x="0" y="901701"/>
            <a:ext cx="9144000" cy="5037755"/>
          </a:xfrm>
          <a:prstGeom prst="rect">
            <a:avLst/>
          </a:prstGeom>
        </p:spPr>
      </p:pic>
      <p:pic>
        <p:nvPicPr>
          <p:cNvPr id="5" name="Picture 4"/>
          <p:cNvPicPr>
            <a:picLocks noChangeAspect="1"/>
          </p:cNvPicPr>
          <p:nvPr/>
        </p:nvPicPr>
        <p:blipFill>
          <a:blip r:embed="rId4"/>
          <a:stretch>
            <a:fillRect/>
          </a:stretch>
        </p:blipFill>
        <p:spPr>
          <a:xfrm>
            <a:off x="0" y="914401"/>
            <a:ext cx="9144000" cy="5012906"/>
          </a:xfrm>
          <a:prstGeom prst="rect">
            <a:avLst/>
          </a:prstGeom>
        </p:spPr>
      </p:pic>
      <p:pic>
        <p:nvPicPr>
          <p:cNvPr id="6" name="Picture 5"/>
          <p:cNvPicPr>
            <a:picLocks noChangeAspect="1"/>
          </p:cNvPicPr>
          <p:nvPr/>
        </p:nvPicPr>
        <p:blipFill>
          <a:blip r:embed="rId5"/>
          <a:stretch>
            <a:fillRect/>
          </a:stretch>
        </p:blipFill>
        <p:spPr>
          <a:xfrm>
            <a:off x="0" y="939801"/>
            <a:ext cx="9144000" cy="4953392"/>
          </a:xfrm>
          <a:prstGeom prst="rect">
            <a:avLst/>
          </a:prstGeom>
        </p:spPr>
      </p:pic>
    </p:spTree>
    <p:extLst>
      <p:ext uri="{BB962C8B-B14F-4D97-AF65-F5344CB8AC3E}">
        <p14:creationId xmlns:p14="http://schemas.microsoft.com/office/powerpoint/2010/main" val="32946597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Stories of “You”</a:t>
            </a:r>
            <a:endParaRPr lang="en-US" dirty="0"/>
          </a:p>
        </p:txBody>
      </p:sp>
      <p:pic>
        <p:nvPicPr>
          <p:cNvPr id="4" name="Picture 3">
            <a:hlinkClick r:id="rId3"/>
          </p:cNvPr>
          <p:cNvPicPr>
            <a:picLocks noChangeAspect="1"/>
          </p:cNvPicPr>
          <p:nvPr/>
        </p:nvPicPr>
        <p:blipFill>
          <a:blip r:embed="rId4"/>
          <a:stretch>
            <a:fillRect/>
          </a:stretch>
        </p:blipFill>
        <p:spPr>
          <a:xfrm>
            <a:off x="609600" y="813116"/>
            <a:ext cx="8153400" cy="5740084"/>
          </a:xfrm>
          <a:prstGeom prst="rect">
            <a:avLst/>
          </a:prstGeom>
        </p:spPr>
      </p:pic>
      <p:sp>
        <p:nvSpPr>
          <p:cNvPr id="3" name="Rectangle 2"/>
          <p:cNvSpPr/>
          <p:nvPr/>
        </p:nvSpPr>
        <p:spPr>
          <a:xfrm>
            <a:off x="1567130" y="6553200"/>
            <a:ext cx="75438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/interactive/2011/06/19/</a:t>
            </a:r>
            <a:r>
              <a:rPr lang="en-US" sz="1200" dirty="0" err="1">
                <a:latin typeface="Helvetica"/>
                <a:cs typeface="Helvetica"/>
              </a:rPr>
              <a:t>nyregion</a:t>
            </a:r>
            <a:r>
              <a:rPr lang="en-US" sz="1200" dirty="0">
                <a:latin typeface="Helvetica"/>
                <a:cs typeface="Helvetica"/>
              </a:rPr>
              <a:t>/how-many-households-are-like-</a:t>
            </a:r>
            <a:r>
              <a:rPr lang="en-US" sz="1200" dirty="0" err="1">
                <a:latin typeface="Helvetica"/>
                <a:cs typeface="Helvetica"/>
              </a:rPr>
              <a:t>yours.html</a:t>
            </a:r>
            <a:endParaRPr lang="en-US" sz="1200" dirty="0">
              <a:latin typeface="Helvetica"/>
              <a:cs typeface="Helvetica"/>
            </a:endParaRPr>
          </a:p>
        </p:txBody>
      </p:sp>
    </p:spTree>
    <p:extLst>
      <p:ext uri="{BB962C8B-B14F-4D97-AF65-F5344CB8AC3E}">
        <p14:creationId xmlns:p14="http://schemas.microsoft.com/office/powerpoint/2010/main" val="5883644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266701"/>
            <a:ext cx="9144000" cy="6301619"/>
          </a:xfrm>
          <a:prstGeom prst="rect">
            <a:avLst/>
          </a:prstGeom>
        </p:spPr>
      </p:pic>
      <p:sp>
        <p:nvSpPr>
          <p:cNvPr id="3" name="Rectangle 2"/>
          <p:cNvSpPr/>
          <p:nvPr/>
        </p:nvSpPr>
        <p:spPr>
          <a:xfrm>
            <a:off x="1877604" y="6428601"/>
            <a:ext cx="72390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/interactive/2013/12/20/</a:t>
            </a:r>
            <a:r>
              <a:rPr lang="en-US" sz="1200" dirty="0" err="1">
                <a:latin typeface="Helvetica"/>
                <a:cs typeface="Helvetica"/>
              </a:rPr>
              <a:t>sunday</a:t>
            </a:r>
            <a:r>
              <a:rPr lang="en-US" sz="1200" dirty="0">
                <a:latin typeface="Helvetica"/>
                <a:cs typeface="Helvetica"/>
              </a:rPr>
              <a:t>-review/dialect-quiz-</a:t>
            </a:r>
            <a:r>
              <a:rPr lang="en-US" sz="1200" dirty="0" err="1">
                <a:latin typeface="Helvetica"/>
                <a:cs typeface="Helvetica"/>
              </a:rPr>
              <a:t>map.html</a:t>
            </a:r>
            <a:endParaRPr lang="en-US" sz="1200" dirty="0">
              <a:latin typeface="Helvetica"/>
              <a:cs typeface="Helvetica"/>
            </a:endParaRPr>
          </a:p>
        </p:txBody>
      </p:sp>
    </p:spTree>
    <p:extLst>
      <p:ext uri="{BB962C8B-B14F-4D97-AF65-F5344CB8AC3E}">
        <p14:creationId xmlns:p14="http://schemas.microsoft.com/office/powerpoint/2010/main" val="7175936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Narrative</a:t>
            </a:r>
            <a:endParaRPr lang="en-US" dirty="0"/>
          </a:p>
        </p:txBody>
      </p:sp>
      <p:sp>
        <p:nvSpPr>
          <p:cNvPr id="3" name="Content Placeholder 2"/>
          <p:cNvSpPr>
            <a:spLocks noGrp="1"/>
          </p:cNvSpPr>
          <p:nvPr>
            <p:ph idx="1"/>
          </p:nvPr>
        </p:nvSpPr>
        <p:spPr>
          <a:xfrm>
            <a:off x="457200" y="1117600"/>
            <a:ext cx="8229600" cy="5435600"/>
          </a:xfrm>
        </p:spPr>
        <p:txBody>
          <a:bodyPr>
            <a:normAutofit lnSpcReduction="10000"/>
          </a:bodyPr>
          <a:lstStyle/>
          <a:p>
            <a:r>
              <a:rPr lang="en-US" dirty="0" smtClean="0"/>
              <a:t>Narratives </a:t>
            </a:r>
            <a:r>
              <a:rPr lang="en-US" dirty="0"/>
              <a:t>have been used since ancient times to transfer knowledge and information over time. e.g. Homer, religious parable, folktales</a:t>
            </a:r>
          </a:p>
          <a:p>
            <a:endParaRPr lang="en-US" dirty="0"/>
          </a:p>
          <a:p>
            <a:r>
              <a:rPr lang="en-US" dirty="0"/>
              <a:t>Narratives are an </a:t>
            </a:r>
            <a:r>
              <a:rPr lang="en-US" dirty="0">
                <a:solidFill>
                  <a:srgbClr val="FF37F2"/>
                </a:solidFill>
              </a:rPr>
              <a:t>information package </a:t>
            </a:r>
            <a:r>
              <a:rPr lang="en-US" dirty="0"/>
              <a:t>that aid memory and recall by embedding info into characters, settings, relationships, and events. </a:t>
            </a:r>
            <a:endParaRPr lang="en-US" dirty="0" smtClean="0"/>
          </a:p>
          <a:p>
            <a:endParaRPr lang="en-US" dirty="0"/>
          </a:p>
          <a:p>
            <a:r>
              <a:rPr lang="en-US" dirty="0" smtClean="0"/>
              <a:t>Stories are the file format of human experience.</a:t>
            </a:r>
            <a:endParaRPr lang="en-US" dirty="0"/>
          </a:p>
          <a:p>
            <a:endParaRPr lang="en-US" dirty="0"/>
          </a:p>
        </p:txBody>
      </p:sp>
    </p:spTree>
    <p:extLst>
      <p:ext uri="{BB962C8B-B14F-4D97-AF65-F5344CB8AC3E}">
        <p14:creationId xmlns:p14="http://schemas.microsoft.com/office/powerpoint/2010/main" val="18675066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228600" y="76200"/>
            <a:ext cx="8686800" cy="6357923"/>
          </a:xfrm>
          <a:prstGeom prst="rect">
            <a:avLst/>
          </a:prstGeom>
        </p:spPr>
      </p:pic>
      <p:sp>
        <p:nvSpPr>
          <p:cNvPr id="3" name="Rectangle 2"/>
          <p:cNvSpPr/>
          <p:nvPr/>
        </p:nvSpPr>
        <p:spPr>
          <a:xfrm>
            <a:off x="457200" y="6553200"/>
            <a:ext cx="8686800" cy="276999"/>
          </a:xfrm>
          <a:prstGeom prst="rect">
            <a:avLst/>
          </a:prstGeom>
        </p:spPr>
        <p:txBody>
          <a:bodyPr wrap="square">
            <a:spAutoFit/>
          </a:bodyPr>
          <a:lstStyle/>
          <a:p>
            <a:pPr algn="r"/>
            <a:r>
              <a:rPr lang="nl-NL" sz="1200" dirty="0">
                <a:latin typeface="Helvetica"/>
                <a:cs typeface="Helvetica"/>
              </a:rPr>
              <a:t>http://</a:t>
            </a:r>
            <a:r>
              <a:rPr lang="nl-NL" sz="1200" dirty="0" err="1">
                <a:latin typeface="Helvetica"/>
                <a:cs typeface="Helvetica"/>
              </a:rPr>
              <a:t>projects.aljazeera.com</a:t>
            </a:r>
            <a:r>
              <a:rPr lang="nl-NL" sz="1200" dirty="0">
                <a:latin typeface="Helvetica"/>
                <a:cs typeface="Helvetica"/>
              </a:rPr>
              <a:t>/2013/</a:t>
            </a:r>
            <a:r>
              <a:rPr lang="nl-NL" sz="1200" dirty="0" err="1">
                <a:latin typeface="Helvetica"/>
                <a:cs typeface="Helvetica"/>
              </a:rPr>
              <a:t>syrias-refugees</a:t>
            </a:r>
            <a:r>
              <a:rPr lang="nl-NL" sz="1200" dirty="0">
                <a:latin typeface="Helvetica"/>
                <a:cs typeface="Helvetica"/>
              </a:rPr>
              <a:t>/#38.996440488468075/-76.88610076904297</a:t>
            </a:r>
            <a:endParaRPr lang="en-US" sz="1200" dirty="0">
              <a:latin typeface="Helvetica"/>
              <a:cs typeface="Helvetica"/>
            </a:endParaRPr>
          </a:p>
        </p:txBody>
      </p:sp>
    </p:spTree>
    <p:extLst>
      <p:ext uri="{BB962C8B-B14F-4D97-AF65-F5344CB8AC3E}">
        <p14:creationId xmlns:p14="http://schemas.microsoft.com/office/powerpoint/2010/main" val="26093905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Comparison</a:t>
            </a:r>
            <a:endParaRPr lang="en-US" dirty="0"/>
          </a:p>
        </p:txBody>
      </p:sp>
      <p:pic>
        <p:nvPicPr>
          <p:cNvPr id="4" name="Content Placeholder 3">
            <a:hlinkClick r:id="rId3"/>
          </p:cNvPr>
          <p:cNvPicPr>
            <a:picLocks noGrp="1" noChangeAspect="1"/>
          </p:cNvPicPr>
          <p:nvPr>
            <p:ph idx="1"/>
          </p:nvPr>
        </p:nvPicPr>
        <p:blipFill>
          <a:blip r:embed="rId4"/>
          <a:srcRect l="1427" r="1427"/>
          <a:stretch>
            <a:fillRect/>
          </a:stretch>
        </p:blipFill>
        <p:spPr/>
      </p:pic>
      <p:sp>
        <p:nvSpPr>
          <p:cNvPr id="5" name="Rectangle 4"/>
          <p:cNvSpPr/>
          <p:nvPr/>
        </p:nvSpPr>
        <p:spPr>
          <a:xfrm>
            <a:off x="2791261" y="6474024"/>
            <a:ext cx="6276541" cy="307777"/>
          </a:xfrm>
          <a:prstGeom prst="rect">
            <a:avLst/>
          </a:prstGeom>
        </p:spPr>
        <p:txBody>
          <a:bodyPr wrap="none">
            <a:spAutoFit/>
          </a:bodyPr>
          <a:lstStyle/>
          <a:p>
            <a:pPr algn="r"/>
            <a:r>
              <a:rPr lang="en-US" sz="1400" dirty="0"/>
              <a:t>https://</a:t>
            </a:r>
            <a:r>
              <a:rPr lang="en-US" sz="1400" dirty="0" err="1"/>
              <a:t>infographwetrust.files.wordpress.com</a:t>
            </a:r>
            <a:r>
              <a:rPr lang="en-US" sz="1400" dirty="0"/>
              <a:t>/2014/03/creative-routines-edit4.png</a:t>
            </a:r>
          </a:p>
        </p:txBody>
      </p:sp>
    </p:spTree>
    <p:extLst>
      <p:ext uri="{BB962C8B-B14F-4D97-AF65-F5344CB8AC3E}">
        <p14:creationId xmlns:p14="http://schemas.microsoft.com/office/powerpoint/2010/main" val="17689601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Interactivity</a:t>
            </a:r>
            <a:endParaRPr lang="en-US" dirty="0"/>
          </a:p>
        </p:txBody>
      </p:sp>
      <p:sp>
        <p:nvSpPr>
          <p:cNvPr id="3" name="Content Placeholder 2"/>
          <p:cNvSpPr>
            <a:spLocks noGrp="1"/>
          </p:cNvSpPr>
          <p:nvPr>
            <p:ph idx="1"/>
          </p:nvPr>
        </p:nvSpPr>
        <p:spPr/>
        <p:txBody>
          <a:bodyPr/>
          <a:lstStyle/>
          <a:p>
            <a:r>
              <a:rPr lang="en-US" dirty="0" smtClean="0"/>
              <a:t>Navigation</a:t>
            </a:r>
          </a:p>
          <a:p>
            <a:pPr lvl="1"/>
            <a:r>
              <a:rPr lang="en-US" dirty="0" smtClean="0"/>
              <a:t>Zoom, pan, advance, scroll, animation</a:t>
            </a:r>
          </a:p>
          <a:p>
            <a:endParaRPr lang="en-US" dirty="0"/>
          </a:p>
          <a:p>
            <a:r>
              <a:rPr lang="en-US" dirty="0" smtClean="0"/>
              <a:t>View Manipulation</a:t>
            </a:r>
          </a:p>
          <a:p>
            <a:pPr lvl="1"/>
            <a:r>
              <a:rPr lang="en-US" dirty="0" smtClean="0"/>
              <a:t>e.g. including all the things we talked about with exploratory </a:t>
            </a:r>
            <a:r>
              <a:rPr lang="en-US" dirty="0" err="1" smtClean="0"/>
              <a:t>vis</a:t>
            </a:r>
            <a:endParaRPr lang="en-US" dirty="0" smtClean="0"/>
          </a:p>
          <a:p>
            <a:pPr lvl="1"/>
            <a:r>
              <a:rPr lang="en-US" dirty="0"/>
              <a:t>Parameterization</a:t>
            </a:r>
            <a:endParaRPr lang="en-US" dirty="0" smtClean="0"/>
          </a:p>
          <a:p>
            <a:pPr lvl="1"/>
            <a:endParaRPr lang="en-US" dirty="0"/>
          </a:p>
          <a:p>
            <a:r>
              <a:rPr lang="en-US" dirty="0" smtClean="0"/>
              <a:t>Drill down, reveal</a:t>
            </a:r>
          </a:p>
          <a:p>
            <a:pPr lvl="1"/>
            <a:r>
              <a:rPr lang="en-US" dirty="0" smtClean="0"/>
              <a:t>More details (e.g. annotations), methods, labels, exact values</a:t>
            </a:r>
          </a:p>
          <a:p>
            <a:pPr lvl="1"/>
            <a:endParaRPr lang="en-US" dirty="0"/>
          </a:p>
          <a:p>
            <a:pPr lvl="1"/>
            <a:endParaRPr lang="en-US" dirty="0"/>
          </a:p>
        </p:txBody>
      </p:sp>
    </p:spTree>
    <p:extLst>
      <p:ext uri="{BB962C8B-B14F-4D97-AF65-F5344CB8AC3E}">
        <p14:creationId xmlns:p14="http://schemas.microsoft.com/office/powerpoint/2010/main" val="13470182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Feedback</a:t>
            </a:r>
            <a:endParaRPr lang="en-US" dirty="0"/>
          </a:p>
        </p:txBody>
      </p:sp>
      <p:sp>
        <p:nvSpPr>
          <p:cNvPr id="3" name="Content Placeholder 2"/>
          <p:cNvSpPr>
            <a:spLocks noGrp="1"/>
          </p:cNvSpPr>
          <p:nvPr>
            <p:ph idx="1"/>
          </p:nvPr>
        </p:nvSpPr>
        <p:spPr/>
        <p:txBody>
          <a:bodyPr/>
          <a:lstStyle/>
          <a:p>
            <a:r>
              <a:rPr lang="en-US" dirty="0" smtClean="0"/>
              <a:t>Essential things should not be hidden</a:t>
            </a:r>
          </a:p>
          <a:p>
            <a:endParaRPr lang="en-US" dirty="0"/>
          </a:p>
          <a:p>
            <a:r>
              <a:rPr lang="en-US" dirty="0" smtClean="0"/>
              <a:t>State (selection, highlight, filter, sort, disabled) should be shown</a:t>
            </a:r>
          </a:p>
          <a:p>
            <a:endParaRPr lang="en-US" dirty="0"/>
          </a:p>
          <a:p>
            <a:r>
              <a:rPr lang="en-US" dirty="0" smtClean="0"/>
              <a:t>Delay can be deadly – UI should be “responsive”</a:t>
            </a:r>
          </a:p>
          <a:p>
            <a:endParaRPr lang="en-US" dirty="0"/>
          </a:p>
          <a:p>
            <a:r>
              <a:rPr lang="en-US" dirty="0" smtClean="0"/>
              <a:t>Where you are in navigation should be clear, animation can sometimes help</a:t>
            </a:r>
          </a:p>
          <a:p>
            <a:endParaRPr lang="en-US" dirty="0"/>
          </a:p>
          <a:p>
            <a:endParaRPr lang="en-US" dirty="0"/>
          </a:p>
        </p:txBody>
      </p:sp>
    </p:spTree>
    <p:extLst>
      <p:ext uri="{BB962C8B-B14F-4D97-AF65-F5344CB8AC3E}">
        <p14:creationId xmlns:p14="http://schemas.microsoft.com/office/powerpoint/2010/main" val="42528577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Interactivity - Navigation</a:t>
            </a:r>
            <a:endParaRPr lang="en-US" dirty="0"/>
          </a:p>
        </p:txBody>
      </p:sp>
      <p:pic>
        <p:nvPicPr>
          <p:cNvPr id="4" name="Picture 3">
            <a:hlinkClick r:id="rId3"/>
          </p:cNvPr>
          <p:cNvPicPr>
            <a:picLocks noChangeAspect="1"/>
          </p:cNvPicPr>
          <p:nvPr/>
        </p:nvPicPr>
        <p:blipFill>
          <a:blip r:embed="rId4"/>
          <a:stretch>
            <a:fillRect/>
          </a:stretch>
        </p:blipFill>
        <p:spPr>
          <a:xfrm>
            <a:off x="0" y="914401"/>
            <a:ext cx="9144000" cy="5445303"/>
          </a:xfrm>
          <a:prstGeom prst="rect">
            <a:avLst/>
          </a:prstGeom>
        </p:spPr>
      </p:pic>
      <p:sp>
        <p:nvSpPr>
          <p:cNvPr id="3" name="Rectangle 2"/>
          <p:cNvSpPr/>
          <p:nvPr/>
        </p:nvSpPr>
        <p:spPr>
          <a:xfrm>
            <a:off x="2133600" y="6428601"/>
            <a:ext cx="68580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/interactive/2014/03/31/science/motorcycle-helmet-</a:t>
            </a:r>
            <a:r>
              <a:rPr lang="en-US" sz="1200" dirty="0" err="1">
                <a:latin typeface="Helvetica"/>
                <a:cs typeface="Helvetica"/>
              </a:rPr>
              <a:t>laws.html</a:t>
            </a:r>
            <a:endParaRPr lang="en-US" sz="1200" dirty="0">
              <a:latin typeface="Helvetica"/>
              <a:cs typeface="Helvetica"/>
            </a:endParaRPr>
          </a:p>
        </p:txBody>
      </p:sp>
    </p:spTree>
    <p:extLst>
      <p:ext uri="{BB962C8B-B14F-4D97-AF65-F5344CB8AC3E}">
        <p14:creationId xmlns:p14="http://schemas.microsoft.com/office/powerpoint/2010/main" val="23883359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228725"/>
            <a:ext cx="9144000" cy="4486275"/>
          </a:xfrm>
          <a:prstGeom prst="rect">
            <a:avLst/>
          </a:prstGeom>
        </p:spPr>
      </p:pic>
    </p:spTree>
    <p:extLst>
      <p:ext uri="{BB962C8B-B14F-4D97-AF65-F5344CB8AC3E}">
        <p14:creationId xmlns:p14="http://schemas.microsoft.com/office/powerpoint/2010/main" val="13301925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65100"/>
            <a:ext cx="9144000" cy="6507296"/>
          </a:xfrm>
          <a:prstGeom prst="rect">
            <a:avLst/>
          </a:prstGeom>
        </p:spPr>
      </p:pic>
    </p:spTree>
    <p:extLst>
      <p:ext uri="{BB962C8B-B14F-4D97-AF65-F5344CB8AC3E}">
        <p14:creationId xmlns:p14="http://schemas.microsoft.com/office/powerpoint/2010/main" val="1697673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1308100"/>
            <a:ext cx="9144000" cy="4218317"/>
          </a:xfrm>
          <a:prstGeom prst="rect">
            <a:avLst/>
          </a:prstGeom>
        </p:spPr>
      </p:pic>
      <p:sp>
        <p:nvSpPr>
          <p:cNvPr id="5" name="Rectangle 4"/>
          <p:cNvSpPr/>
          <p:nvPr/>
        </p:nvSpPr>
        <p:spPr>
          <a:xfrm>
            <a:off x="4419600" y="6477000"/>
            <a:ext cx="4572000" cy="276999"/>
          </a:xfrm>
          <a:prstGeom prst="rect">
            <a:avLst/>
          </a:prstGeom>
        </p:spPr>
        <p:txBody>
          <a:bodyPr>
            <a:spAutoFit/>
          </a:bodyPr>
          <a:lstStyle/>
          <a:p>
            <a:pPr algn="r"/>
            <a:r>
              <a:rPr lang="en-US" sz="1200" dirty="0">
                <a:latin typeface="Helvetica"/>
                <a:cs typeface="Helvetica"/>
              </a:rPr>
              <a:t>https://</a:t>
            </a:r>
            <a:r>
              <a:rPr lang="en-US" sz="1200" dirty="0" err="1">
                <a:latin typeface="Helvetica"/>
                <a:cs typeface="Helvetica"/>
              </a:rPr>
              <a:t>projects.propublica.org</a:t>
            </a:r>
            <a:r>
              <a:rPr lang="en-US" sz="1200" dirty="0">
                <a:latin typeface="Helvetica"/>
                <a:cs typeface="Helvetica"/>
              </a:rPr>
              <a:t>/garnishments/cities/</a:t>
            </a:r>
            <a:r>
              <a:rPr lang="en-US" sz="1200" dirty="0" err="1">
                <a:latin typeface="Helvetica"/>
                <a:cs typeface="Helvetica"/>
              </a:rPr>
              <a:t>st-louis</a:t>
            </a:r>
            <a:r>
              <a:rPr lang="en-US" sz="1200" dirty="0">
                <a:latin typeface="Helvetica"/>
                <a:cs typeface="Helvetica"/>
              </a:rPr>
              <a:t>/</a:t>
            </a:r>
          </a:p>
        </p:txBody>
      </p:sp>
    </p:spTree>
    <p:extLst>
      <p:ext uri="{BB962C8B-B14F-4D97-AF65-F5344CB8AC3E}">
        <p14:creationId xmlns:p14="http://schemas.microsoft.com/office/powerpoint/2010/main" val="192107417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Interactivity - Animation</a:t>
            </a:r>
            <a:endParaRPr lang="en-US" dirty="0"/>
          </a:p>
        </p:txBody>
      </p:sp>
      <p:pic>
        <p:nvPicPr>
          <p:cNvPr id="4" name="Picture 3">
            <a:hlinkClick r:id="rId3"/>
          </p:cNvPr>
          <p:cNvPicPr>
            <a:picLocks noChangeAspect="1"/>
          </p:cNvPicPr>
          <p:nvPr/>
        </p:nvPicPr>
        <p:blipFill>
          <a:blip r:embed="rId4"/>
          <a:stretch>
            <a:fillRect/>
          </a:stretch>
        </p:blipFill>
        <p:spPr>
          <a:xfrm>
            <a:off x="533400" y="850900"/>
            <a:ext cx="8229600" cy="5798445"/>
          </a:xfrm>
          <a:prstGeom prst="rect">
            <a:avLst/>
          </a:prstGeom>
        </p:spPr>
      </p:pic>
    </p:spTree>
    <p:extLst>
      <p:ext uri="{BB962C8B-B14F-4D97-AF65-F5344CB8AC3E}">
        <p14:creationId xmlns:p14="http://schemas.microsoft.com/office/powerpoint/2010/main" val="25020550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Interactivity - Affordances</a:t>
            </a:r>
            <a:endParaRPr lang="en-US" dirty="0"/>
          </a:p>
        </p:txBody>
      </p:sp>
      <p:sp>
        <p:nvSpPr>
          <p:cNvPr id="3" name="Content Placeholder 2"/>
          <p:cNvSpPr>
            <a:spLocks noGrp="1"/>
          </p:cNvSpPr>
          <p:nvPr>
            <p:ph idx="1"/>
          </p:nvPr>
        </p:nvSpPr>
        <p:spPr/>
        <p:txBody>
          <a:bodyPr/>
          <a:lstStyle/>
          <a:p>
            <a:r>
              <a:rPr lang="en-US" dirty="0" smtClean="0"/>
              <a:t>Affordances</a:t>
            </a:r>
          </a:p>
          <a:p>
            <a:pPr lvl="1"/>
            <a:r>
              <a:rPr lang="en-US" dirty="0" smtClean="0"/>
              <a:t>Information in the world is better than in the head (easier)</a:t>
            </a:r>
          </a:p>
          <a:p>
            <a:pPr lvl="1"/>
            <a:endParaRPr lang="en-US" dirty="0" smtClean="0"/>
          </a:p>
          <a:p>
            <a:pPr lvl="1"/>
            <a:r>
              <a:rPr lang="en-US" dirty="0" smtClean="0"/>
              <a:t>“</a:t>
            </a:r>
            <a:r>
              <a:rPr lang="en-US" dirty="0"/>
              <a:t>The perceived and actual properties of the thing, primarily those properties that determine just how the thing could possibly be used”</a:t>
            </a:r>
          </a:p>
          <a:p>
            <a:pPr lvl="1"/>
            <a:endParaRPr lang="en-US" dirty="0" smtClean="0"/>
          </a:p>
          <a:p>
            <a:pPr lvl="1"/>
            <a:endParaRPr lang="en-US" dirty="0"/>
          </a:p>
          <a:p>
            <a:pPr lvl="1"/>
            <a:endParaRPr lang="en-US" dirty="0"/>
          </a:p>
        </p:txBody>
      </p:sp>
      <p:pic>
        <p:nvPicPr>
          <p:cNvPr id="6" name="Picture 5"/>
          <p:cNvPicPr>
            <a:picLocks noChangeAspect="1"/>
          </p:cNvPicPr>
          <p:nvPr/>
        </p:nvPicPr>
        <p:blipFill>
          <a:blip r:embed="rId3">
            <a:clrChange>
              <a:clrFrom>
                <a:srgbClr val="D9DEE5"/>
              </a:clrFrom>
              <a:clrTo>
                <a:srgbClr val="D9DEE5">
                  <a:alpha val="0"/>
                </a:srgbClr>
              </a:clrTo>
            </a:clrChange>
          </a:blip>
          <a:stretch>
            <a:fillRect/>
          </a:stretch>
        </p:blipFill>
        <p:spPr>
          <a:xfrm>
            <a:off x="76200" y="4191000"/>
            <a:ext cx="4343400" cy="450850"/>
          </a:xfrm>
          <a:prstGeom prst="rect">
            <a:avLst/>
          </a:prstGeom>
        </p:spPr>
      </p:pic>
      <p:pic>
        <p:nvPicPr>
          <p:cNvPr id="7" name="Picture 6"/>
          <p:cNvPicPr>
            <a:picLocks noChangeAspect="1"/>
          </p:cNvPicPr>
          <p:nvPr/>
        </p:nvPicPr>
        <p:blipFill>
          <a:blip r:embed="rId4"/>
          <a:stretch>
            <a:fillRect/>
          </a:stretch>
        </p:blipFill>
        <p:spPr>
          <a:xfrm>
            <a:off x="1" y="4771245"/>
            <a:ext cx="4457700" cy="730770"/>
          </a:xfrm>
          <a:prstGeom prst="rect">
            <a:avLst/>
          </a:prstGeom>
        </p:spPr>
      </p:pic>
      <p:pic>
        <p:nvPicPr>
          <p:cNvPr id="8" name="Picture 7"/>
          <p:cNvPicPr>
            <a:picLocks noChangeAspect="1"/>
          </p:cNvPicPr>
          <p:nvPr/>
        </p:nvPicPr>
        <p:blipFill>
          <a:blip r:embed="rId5"/>
          <a:stretch>
            <a:fillRect/>
          </a:stretch>
        </p:blipFill>
        <p:spPr>
          <a:xfrm>
            <a:off x="1" y="5644503"/>
            <a:ext cx="4457700" cy="915269"/>
          </a:xfrm>
          <a:prstGeom prst="rect">
            <a:avLst/>
          </a:prstGeom>
        </p:spPr>
      </p:pic>
      <p:pic>
        <p:nvPicPr>
          <p:cNvPr id="9" name="Picture 8"/>
          <p:cNvPicPr>
            <a:picLocks noChangeAspect="1"/>
          </p:cNvPicPr>
          <p:nvPr/>
        </p:nvPicPr>
        <p:blipFill>
          <a:blip r:embed="rId6">
            <a:clrChange>
              <a:clrFrom>
                <a:srgbClr val="D9DEE5"/>
              </a:clrFrom>
              <a:clrTo>
                <a:srgbClr val="D9DEE5">
                  <a:alpha val="0"/>
                </a:srgbClr>
              </a:clrTo>
            </a:clrChange>
          </a:blip>
          <a:stretch>
            <a:fillRect/>
          </a:stretch>
        </p:blipFill>
        <p:spPr>
          <a:xfrm>
            <a:off x="4629151" y="4572001"/>
            <a:ext cx="4503143" cy="1460943"/>
          </a:xfrm>
          <a:prstGeom prst="rect">
            <a:avLst/>
          </a:prstGeom>
        </p:spPr>
      </p:pic>
    </p:spTree>
    <p:extLst>
      <p:ext uri="{BB962C8B-B14F-4D97-AF65-F5344CB8AC3E}">
        <p14:creationId xmlns:p14="http://schemas.microsoft.com/office/powerpoint/2010/main" val="31926297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r>
              <a:rPr lang="en-US" dirty="0"/>
              <a:t> </a:t>
            </a:r>
            <a:r>
              <a:rPr lang="en-US" dirty="0" smtClean="0"/>
              <a:t>Definition</a:t>
            </a:r>
            <a:endParaRPr lang="en-US" dirty="0"/>
          </a:p>
        </p:txBody>
      </p:sp>
      <p:sp>
        <p:nvSpPr>
          <p:cNvPr id="3" name="Content Placeholder 2"/>
          <p:cNvSpPr>
            <a:spLocks noGrp="1"/>
          </p:cNvSpPr>
          <p:nvPr>
            <p:ph idx="1"/>
          </p:nvPr>
        </p:nvSpPr>
        <p:spPr/>
        <p:txBody>
          <a:bodyPr/>
          <a:lstStyle/>
          <a:p>
            <a:r>
              <a:rPr lang="en-US" dirty="0" smtClean="0"/>
              <a:t>“an account of a series of events, facts, </a:t>
            </a:r>
            <a:r>
              <a:rPr lang="en-US" dirty="0" err="1" smtClean="0"/>
              <a:t>etc</a:t>
            </a:r>
            <a:r>
              <a:rPr lang="en-US" dirty="0" smtClean="0"/>
              <a:t>, given in order and with the establishing of connections between them.”</a:t>
            </a:r>
          </a:p>
          <a:p>
            <a:pPr lvl="1" algn="r"/>
            <a:r>
              <a:rPr lang="en-US" dirty="0" smtClean="0"/>
              <a:t>-Oxford English Dictionary</a:t>
            </a:r>
            <a:endParaRPr lang="en-US" dirty="0"/>
          </a:p>
        </p:txBody>
      </p:sp>
    </p:spTree>
    <p:extLst>
      <p:ext uri="{BB962C8B-B14F-4D97-AF65-F5344CB8AC3E}">
        <p14:creationId xmlns:p14="http://schemas.microsoft.com/office/powerpoint/2010/main" val="32975949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p:cNvPicPr>
            <a:picLocks noChangeAspect="1"/>
          </p:cNvPicPr>
          <p:nvPr/>
        </p:nvPicPr>
        <p:blipFill>
          <a:blip r:embed="rId3"/>
          <a:stretch>
            <a:fillRect/>
          </a:stretch>
        </p:blipFill>
        <p:spPr>
          <a:xfrm>
            <a:off x="457200" y="1003301"/>
            <a:ext cx="2463800" cy="3289300"/>
          </a:xfrm>
          <a:prstGeom prst="rect">
            <a:avLst/>
          </a:prstGeom>
          <a:effectLst>
            <a:outerShdw blurRad="50800" dist="38100" dir="2700000">
              <a:srgbClr val="000000">
                <a:alpha val="43000"/>
              </a:srgbClr>
            </a:outerShdw>
          </a:effectLst>
        </p:spPr>
      </p:pic>
      <p:pic>
        <p:nvPicPr>
          <p:cNvPr id="5" name="Picture 4"/>
          <p:cNvPicPr>
            <a:picLocks noChangeAspect="1"/>
          </p:cNvPicPr>
          <p:nvPr/>
        </p:nvPicPr>
        <p:blipFill>
          <a:blip r:embed="rId4"/>
          <a:srcRect t="5474"/>
          <a:stretch>
            <a:fillRect/>
          </a:stretch>
        </p:blipFill>
        <p:spPr>
          <a:xfrm>
            <a:off x="3251200" y="3048001"/>
            <a:ext cx="2260600" cy="3409359"/>
          </a:xfrm>
          <a:prstGeom prst="rect">
            <a:avLst/>
          </a:prstGeom>
          <a:effectLst>
            <a:outerShdw blurRad="50800" dist="38100" dir="2700000">
              <a:srgbClr val="000000">
                <a:alpha val="43000"/>
              </a:srgbClr>
            </a:outerShdw>
          </a:effectLst>
        </p:spPr>
      </p:pic>
      <p:pic>
        <p:nvPicPr>
          <p:cNvPr id="7" name="Picture 6"/>
          <p:cNvPicPr>
            <a:picLocks noChangeAspect="1"/>
          </p:cNvPicPr>
          <p:nvPr/>
        </p:nvPicPr>
        <p:blipFill>
          <a:blip r:embed="rId5"/>
          <a:stretch>
            <a:fillRect/>
          </a:stretch>
        </p:blipFill>
        <p:spPr>
          <a:xfrm>
            <a:off x="5821568" y="501618"/>
            <a:ext cx="2951045" cy="2384444"/>
          </a:xfrm>
          <a:prstGeom prst="rect">
            <a:avLst/>
          </a:prstGeom>
          <a:effectLst>
            <a:outerShdw blurRad="50800" dist="38100" dir="2700000">
              <a:srgbClr val="000000">
                <a:alpha val="43000"/>
              </a:srgbClr>
            </a:outerShdw>
          </a:effectLst>
        </p:spPr>
      </p:pic>
      <p:pic>
        <p:nvPicPr>
          <p:cNvPr id="4" name="Picture 3"/>
          <p:cNvPicPr>
            <a:picLocks noChangeAspect="1"/>
          </p:cNvPicPr>
          <p:nvPr/>
        </p:nvPicPr>
        <p:blipFill>
          <a:blip r:embed="rId6"/>
          <a:stretch>
            <a:fillRect/>
          </a:stretch>
        </p:blipFill>
        <p:spPr>
          <a:xfrm>
            <a:off x="5821568" y="3211350"/>
            <a:ext cx="2463800" cy="3289300"/>
          </a:xfrm>
          <a:prstGeom prst="rect">
            <a:avLst/>
          </a:prstGeom>
          <a:effectLst>
            <a:outerShdw blurRad="50800" dist="38100" dir="2700000">
              <a:srgbClr val="000000">
                <a:alpha val="43000"/>
              </a:srgbClr>
            </a:outerShdw>
          </a:effectLst>
        </p:spPr>
      </p:pic>
      <p:pic>
        <p:nvPicPr>
          <p:cNvPr id="8" name="Picture 7"/>
          <p:cNvPicPr>
            <a:picLocks noChangeAspect="1"/>
          </p:cNvPicPr>
          <p:nvPr/>
        </p:nvPicPr>
        <p:blipFill>
          <a:blip r:embed="rId7"/>
          <a:stretch>
            <a:fillRect/>
          </a:stretch>
        </p:blipFill>
        <p:spPr>
          <a:xfrm>
            <a:off x="3251202" y="1003301"/>
            <a:ext cx="2315935" cy="1745859"/>
          </a:xfrm>
          <a:prstGeom prst="rect">
            <a:avLst/>
          </a:prstGeom>
          <a:effectLst>
            <a:outerShdw blurRad="50800" dist="38100" dir="2700000">
              <a:srgbClr val="000000">
                <a:alpha val="43000"/>
              </a:srgbClr>
            </a:outerShdw>
          </a:effectLst>
        </p:spPr>
      </p:pic>
      <p:pic>
        <p:nvPicPr>
          <p:cNvPr id="9" name="Picture 8"/>
          <p:cNvPicPr>
            <a:picLocks noChangeAspect="1"/>
          </p:cNvPicPr>
          <p:nvPr/>
        </p:nvPicPr>
        <p:blipFill>
          <a:blip r:embed="rId8"/>
          <a:srcRect l="33167" t="11969" b="18756"/>
          <a:stretch>
            <a:fillRect/>
          </a:stretch>
        </p:blipFill>
        <p:spPr>
          <a:xfrm>
            <a:off x="702531" y="4574599"/>
            <a:ext cx="1994639" cy="1882761"/>
          </a:xfrm>
          <a:prstGeom prst="rect">
            <a:avLst/>
          </a:prstGeom>
          <a:effectLst>
            <a:outerShdw blurRad="50800" dist="38100" dir="2700000">
              <a:srgbClr val="000000">
                <a:alpha val="43000"/>
              </a:srgbClr>
            </a:outerShdw>
          </a:effectLst>
        </p:spPr>
      </p:pic>
    </p:spTree>
    <p:extLst>
      <p:ext uri="{BB962C8B-B14F-4D97-AF65-F5344CB8AC3E}">
        <p14:creationId xmlns:p14="http://schemas.microsoft.com/office/powerpoint/2010/main" val="3040133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Interactivity - Parameters</a:t>
            </a:r>
            <a:endParaRPr lang="en-US" dirty="0"/>
          </a:p>
        </p:txBody>
      </p:sp>
      <p:pic>
        <p:nvPicPr>
          <p:cNvPr id="4" name="Picture 3">
            <a:hlinkClick r:id="rId3"/>
          </p:cNvPr>
          <p:cNvPicPr>
            <a:picLocks noChangeAspect="1"/>
          </p:cNvPicPr>
          <p:nvPr/>
        </p:nvPicPr>
        <p:blipFill>
          <a:blip r:embed="rId4"/>
          <a:stretch>
            <a:fillRect/>
          </a:stretch>
        </p:blipFill>
        <p:spPr>
          <a:xfrm>
            <a:off x="990600" y="863600"/>
            <a:ext cx="7476901" cy="5791200"/>
          </a:xfrm>
          <a:prstGeom prst="rect">
            <a:avLst/>
          </a:prstGeom>
        </p:spPr>
      </p:pic>
    </p:spTree>
    <p:extLst>
      <p:ext uri="{BB962C8B-B14F-4D97-AF65-F5344CB8AC3E}">
        <p14:creationId xmlns:p14="http://schemas.microsoft.com/office/powerpoint/2010/main" val="41840329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96838"/>
            <a:ext cx="8229600" cy="741362"/>
          </a:xfrm>
        </p:spPr>
        <p:txBody>
          <a:bodyPr/>
          <a:lstStyle/>
          <a:p>
            <a:r>
              <a:rPr lang="en-US" dirty="0" smtClean="0"/>
              <a:t>Interactivity - Games</a:t>
            </a:r>
            <a:endParaRPr lang="en-US" dirty="0"/>
          </a:p>
        </p:txBody>
      </p:sp>
      <p:pic>
        <p:nvPicPr>
          <p:cNvPr id="2" name="Picture 1">
            <a:hlinkClick r:id="rId3"/>
          </p:cNvPr>
          <p:cNvPicPr>
            <a:picLocks noChangeAspect="1"/>
          </p:cNvPicPr>
          <p:nvPr/>
        </p:nvPicPr>
        <p:blipFill>
          <a:blip r:embed="rId4"/>
          <a:stretch>
            <a:fillRect/>
          </a:stretch>
        </p:blipFill>
        <p:spPr>
          <a:xfrm>
            <a:off x="0" y="1111144"/>
            <a:ext cx="9144000" cy="4832456"/>
          </a:xfrm>
          <a:prstGeom prst="rect">
            <a:avLst/>
          </a:prstGeom>
        </p:spPr>
      </p:pic>
      <p:sp>
        <p:nvSpPr>
          <p:cNvPr id="3" name="Rectangle 2"/>
          <p:cNvSpPr/>
          <p:nvPr/>
        </p:nvSpPr>
        <p:spPr>
          <a:xfrm>
            <a:off x="6324600" y="6248400"/>
            <a:ext cx="2685351"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graphics.wsj.com</a:t>
            </a:r>
            <a:r>
              <a:rPr lang="en-US" sz="1200" dirty="0">
                <a:latin typeface="Helvetica"/>
                <a:cs typeface="Helvetica"/>
              </a:rPr>
              <a:t>/beat-the-fed/</a:t>
            </a:r>
          </a:p>
        </p:txBody>
      </p:sp>
    </p:spTree>
    <p:extLst>
      <p:ext uri="{BB962C8B-B14F-4D97-AF65-F5344CB8AC3E}">
        <p14:creationId xmlns:p14="http://schemas.microsoft.com/office/powerpoint/2010/main" val="13499525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317500" y="0"/>
            <a:ext cx="8502255" cy="6858000"/>
          </a:xfrm>
          <a:prstGeom prst="rect">
            <a:avLst/>
          </a:prstGeom>
        </p:spPr>
      </p:pic>
      <p:sp>
        <p:nvSpPr>
          <p:cNvPr id="5" name="Rectangle 4"/>
          <p:cNvSpPr/>
          <p:nvPr/>
        </p:nvSpPr>
        <p:spPr>
          <a:xfrm>
            <a:off x="6629400" y="6509968"/>
            <a:ext cx="2454518" cy="276999"/>
          </a:xfrm>
          <a:prstGeom prst="rect">
            <a:avLst/>
          </a:prstGeom>
        </p:spPr>
        <p:txBody>
          <a:bodyPr wrap="none">
            <a:spAutoFit/>
          </a:bodyPr>
          <a:lstStyle/>
          <a:p>
            <a:pPr algn="r"/>
            <a:r>
              <a:rPr lang="en-US" sz="1200" dirty="0">
                <a:latin typeface="Helvetica"/>
                <a:cs typeface="Helvetica"/>
              </a:rPr>
              <a:t>http://</a:t>
            </a:r>
            <a:r>
              <a:rPr lang="en-US" sz="1200" dirty="0" err="1">
                <a:latin typeface="Helvetica"/>
                <a:cs typeface="Helvetica"/>
              </a:rPr>
              <a:t>www.salubriousnation.com</a:t>
            </a:r>
            <a:r>
              <a:rPr lang="en-US" sz="1200" dirty="0">
                <a:latin typeface="Helvetica"/>
                <a:cs typeface="Helvetica"/>
              </a:rPr>
              <a:t>/</a:t>
            </a:r>
          </a:p>
        </p:txBody>
      </p:sp>
    </p:spTree>
    <p:extLst>
      <p:ext uri="{BB962C8B-B14F-4D97-AF65-F5344CB8AC3E}">
        <p14:creationId xmlns:p14="http://schemas.microsoft.com/office/powerpoint/2010/main" val="10541266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a:hlinkClick r:id="rId3"/>
          </p:cNvPr>
          <p:cNvPicPr>
            <a:picLocks noChangeAspect="1"/>
          </p:cNvPicPr>
          <p:nvPr/>
        </p:nvPicPr>
        <p:blipFill>
          <a:blip r:embed="rId4"/>
          <a:stretch>
            <a:fillRect/>
          </a:stretch>
        </p:blipFill>
        <p:spPr>
          <a:xfrm>
            <a:off x="0" y="152400"/>
            <a:ext cx="9144000" cy="6383410"/>
          </a:xfrm>
          <a:prstGeom prst="rect">
            <a:avLst/>
          </a:prstGeom>
        </p:spPr>
      </p:pic>
      <p:sp>
        <p:nvSpPr>
          <p:cNvPr id="9" name="Rectangle 8"/>
          <p:cNvSpPr/>
          <p:nvPr/>
        </p:nvSpPr>
        <p:spPr>
          <a:xfrm>
            <a:off x="3429000" y="6533298"/>
            <a:ext cx="57150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www.bloomberg.com</a:t>
            </a:r>
            <a:r>
              <a:rPr lang="en-US" sz="1200" dirty="0">
                <a:latin typeface="Helvetica"/>
                <a:cs typeface="Helvetica"/>
              </a:rPr>
              <a:t>/features/2015-stock-chart-trading-game/</a:t>
            </a:r>
          </a:p>
        </p:txBody>
      </p:sp>
    </p:spTree>
    <p:extLst>
      <p:ext uri="{BB962C8B-B14F-4D97-AF65-F5344CB8AC3E}">
        <p14:creationId xmlns:p14="http://schemas.microsoft.com/office/powerpoint/2010/main" val="4116236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a:t>
            </a:r>
            <a:endParaRPr lang="en-US" dirty="0"/>
          </a:p>
        </p:txBody>
      </p:sp>
      <p:sp>
        <p:nvSpPr>
          <p:cNvPr id="3" name="Content Placeholder 2"/>
          <p:cNvSpPr>
            <a:spLocks noGrp="1"/>
          </p:cNvSpPr>
          <p:nvPr>
            <p:ph idx="1"/>
          </p:nvPr>
        </p:nvSpPr>
        <p:spPr/>
        <p:txBody>
          <a:bodyPr>
            <a:normAutofit lnSpcReduction="10000"/>
          </a:bodyPr>
          <a:lstStyle/>
          <a:p>
            <a:r>
              <a:rPr lang="en-US" dirty="0" smtClean="0"/>
              <a:t>Essential for providing context to data</a:t>
            </a:r>
          </a:p>
          <a:p>
            <a:pPr lvl="1"/>
            <a:endParaRPr lang="en-US" dirty="0"/>
          </a:p>
          <a:p>
            <a:pPr lvl="1"/>
            <a:r>
              <a:rPr lang="en-US" dirty="0" smtClean="0"/>
              <a:t>Guide interaction</a:t>
            </a:r>
          </a:p>
          <a:p>
            <a:pPr lvl="1"/>
            <a:endParaRPr lang="en-US" dirty="0"/>
          </a:p>
          <a:p>
            <a:pPr lvl="1"/>
            <a:r>
              <a:rPr lang="en-US" dirty="0"/>
              <a:t>E</a:t>
            </a:r>
            <a:r>
              <a:rPr lang="en-US" dirty="0" smtClean="0"/>
              <a:t>mphasize data</a:t>
            </a:r>
          </a:p>
          <a:p>
            <a:pPr lvl="1"/>
            <a:endParaRPr lang="en-US" dirty="0"/>
          </a:p>
          <a:p>
            <a:pPr lvl="1"/>
            <a:r>
              <a:rPr lang="en-US" dirty="0"/>
              <a:t>P</a:t>
            </a:r>
            <a:r>
              <a:rPr lang="en-US" dirty="0" smtClean="0"/>
              <a:t>rioritize particular interpretations</a:t>
            </a:r>
          </a:p>
          <a:p>
            <a:pPr lvl="1"/>
            <a:endParaRPr lang="en-US" dirty="0"/>
          </a:p>
          <a:p>
            <a:pPr lvl="1"/>
            <a:r>
              <a:rPr lang="en-US" dirty="0"/>
              <a:t>P</a:t>
            </a:r>
            <a:r>
              <a:rPr lang="en-US" dirty="0" smtClean="0"/>
              <a:t>re-empt user curiosity for outliers, aberrations or trends</a:t>
            </a:r>
          </a:p>
          <a:p>
            <a:pPr lvl="1"/>
            <a:endParaRPr lang="en-US" dirty="0"/>
          </a:p>
          <a:p>
            <a:r>
              <a:rPr lang="en-US" dirty="0" smtClean="0"/>
              <a:t>Effective data visualization needs effective writing!</a:t>
            </a:r>
            <a:endParaRPr lang="en-US" dirty="0"/>
          </a:p>
        </p:txBody>
      </p:sp>
    </p:spTree>
    <p:extLst>
      <p:ext uri="{BB962C8B-B14F-4D97-AF65-F5344CB8AC3E}">
        <p14:creationId xmlns:p14="http://schemas.microsoft.com/office/powerpoint/2010/main" val="24905564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90500" y="1219201"/>
            <a:ext cx="8763000" cy="4406900"/>
          </a:xfrm>
          <a:prstGeom prst="rect">
            <a:avLst/>
          </a:prstGeom>
        </p:spPr>
      </p:pic>
      <p:sp>
        <p:nvSpPr>
          <p:cNvPr id="5" name="Oval 4"/>
          <p:cNvSpPr/>
          <p:nvPr/>
        </p:nvSpPr>
        <p:spPr>
          <a:xfrm>
            <a:off x="5638801" y="2590800"/>
            <a:ext cx="419100" cy="419100"/>
          </a:xfrm>
          <a:prstGeom prst="ellipse">
            <a:avLst/>
          </a:prstGeom>
          <a:solidFill>
            <a:srgbClr val="FFFF00">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0751" y="1905000"/>
            <a:ext cx="419100" cy="419100"/>
          </a:xfrm>
          <a:prstGeom prst="ellipse">
            <a:avLst/>
          </a:prstGeom>
          <a:solidFill>
            <a:srgbClr val="FFFF00">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60755" y="849868"/>
            <a:ext cx="2673779" cy="369332"/>
          </a:xfrm>
          <a:prstGeom prst="rect">
            <a:avLst/>
          </a:prstGeom>
        </p:spPr>
        <p:txBody>
          <a:bodyPr wrap="none">
            <a:spAutoFit/>
          </a:bodyPr>
          <a:lstStyle/>
          <a:p>
            <a:r>
              <a:rPr lang="en-US" b="1" dirty="0" smtClean="0">
                <a:latin typeface="Helvetica"/>
                <a:cs typeface="Helvetica"/>
              </a:rPr>
              <a:t>Apple Stock – 9/9/2014 </a:t>
            </a:r>
            <a:endParaRPr lang="en-US" dirty="0"/>
          </a:p>
        </p:txBody>
      </p:sp>
    </p:spTree>
    <p:extLst>
      <p:ext uri="{BB962C8B-B14F-4D97-AF65-F5344CB8AC3E}">
        <p14:creationId xmlns:p14="http://schemas.microsoft.com/office/powerpoint/2010/main" val="5268879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600201"/>
            <a:ext cx="9144000" cy="4022961"/>
          </a:xfrm>
          <a:prstGeom prst="rect">
            <a:avLst/>
          </a:prstGeom>
        </p:spPr>
      </p:pic>
      <p:sp>
        <p:nvSpPr>
          <p:cNvPr id="6" name="Content Placeholder 2"/>
          <p:cNvSpPr txBox="1">
            <a:spLocks/>
          </p:cNvSpPr>
          <p:nvPr/>
        </p:nvSpPr>
        <p:spPr>
          <a:xfrm>
            <a:off x="546973" y="4784960"/>
            <a:ext cx="8139828" cy="1463439"/>
          </a:xfrm>
          <a:prstGeom prst="rect">
            <a:avLst/>
          </a:prstGeom>
          <a:noFill/>
          <a:ln>
            <a:noFill/>
          </a:ln>
        </p:spPr>
        <p:txBody>
          <a:bodyPr vert="horz" lIns="91440" tIns="45720" rIns="91440" bIns="45720" rtlCol="0">
            <a:normAutofit/>
          </a:bodyPr>
          <a:lstStyle/>
          <a:p>
            <a:endParaRPr lang="en-US" sz="2600" dirty="0" smtClean="0">
              <a:solidFill>
                <a:schemeClr val="tx1">
                  <a:lumMod val="65000"/>
                  <a:lumOff val="35000"/>
                </a:schemeClr>
              </a:solidFill>
              <a:latin typeface="Abadi MT Condensed Light"/>
              <a:cs typeface="Abadi MT Condensed Light"/>
            </a:endParaRPr>
          </a:p>
          <a:p>
            <a:endParaRPr lang="en-US" sz="2600" dirty="0">
              <a:solidFill>
                <a:schemeClr val="tx1">
                  <a:lumMod val="65000"/>
                  <a:lumOff val="35000"/>
                </a:schemeClr>
              </a:solidFill>
              <a:latin typeface="Abadi MT Condensed Light"/>
              <a:cs typeface="Abadi MT Condensed Light"/>
            </a:endParaRPr>
          </a:p>
        </p:txBody>
      </p:sp>
      <p:sp>
        <p:nvSpPr>
          <p:cNvPr id="7" name="Title 1"/>
          <p:cNvSpPr>
            <a:spLocks noGrp="1"/>
          </p:cNvSpPr>
          <p:nvPr>
            <p:ph type="title"/>
          </p:nvPr>
        </p:nvSpPr>
        <p:spPr>
          <a:xfrm>
            <a:off x="457200" y="152400"/>
            <a:ext cx="8229600" cy="741362"/>
          </a:xfrm>
        </p:spPr>
        <p:txBody>
          <a:bodyPr>
            <a:noAutofit/>
          </a:bodyPr>
          <a:lstStyle/>
          <a:p>
            <a:pPr algn="ctr"/>
            <a:r>
              <a:rPr lang="en-US" b="1" dirty="0" smtClean="0">
                <a:solidFill>
                  <a:srgbClr val="BFBFBF"/>
                </a:solidFill>
              </a:rPr>
              <a:t>Types of Annotations</a:t>
            </a:r>
            <a:endParaRPr lang="en-US" b="1" dirty="0">
              <a:solidFill>
                <a:srgbClr val="BFBFBF"/>
              </a:solidFill>
            </a:endParaRPr>
          </a:p>
        </p:txBody>
      </p:sp>
      <p:sp>
        <p:nvSpPr>
          <p:cNvPr id="8" name="Rectangle 7"/>
          <p:cNvSpPr/>
          <p:nvPr/>
        </p:nvSpPr>
        <p:spPr>
          <a:xfrm>
            <a:off x="838200" y="6504802"/>
            <a:ext cx="8229600" cy="276999"/>
          </a:xfrm>
          <a:prstGeom prst="rect">
            <a:avLst/>
          </a:prstGeom>
        </p:spPr>
        <p:txBody>
          <a:bodyPr wrap="square">
            <a:spAutoFit/>
          </a:bodyPr>
          <a:lstStyle/>
          <a:p>
            <a:pPr algn="r"/>
            <a:r>
              <a:rPr lang="en-US" sz="1200" dirty="0">
                <a:latin typeface="Abadi MT Condensed Light"/>
                <a:cs typeface="Abadi MT Condensed Light"/>
              </a:rPr>
              <a:t>J. </a:t>
            </a:r>
            <a:r>
              <a:rPr lang="en-US" sz="1200" dirty="0" err="1">
                <a:latin typeface="Abadi MT Condensed Light"/>
                <a:cs typeface="Abadi MT Condensed Light"/>
              </a:rPr>
              <a:t>Hullman</a:t>
            </a:r>
            <a:r>
              <a:rPr lang="en-US" sz="1200" dirty="0">
                <a:latin typeface="Abadi MT Condensed Light"/>
                <a:cs typeface="Abadi MT Condensed Light"/>
              </a:rPr>
              <a:t>, N. Diakopoulos, E. Adar. </a:t>
            </a:r>
            <a:r>
              <a:rPr lang="en-US" sz="1200" dirty="0" err="1">
                <a:latin typeface="Abadi MT Condensed Light"/>
                <a:cs typeface="Abadi MT Condensed Light"/>
              </a:rPr>
              <a:t>Contextifier</a:t>
            </a:r>
            <a:r>
              <a:rPr lang="en-US" sz="1200" dirty="0">
                <a:latin typeface="Abadi MT Condensed Light"/>
                <a:cs typeface="Abadi MT Condensed Light"/>
              </a:rPr>
              <a:t>: Automatic Generation of Annotated Stock </a:t>
            </a:r>
            <a:r>
              <a:rPr lang="en-US" sz="1200" dirty="0" smtClean="0">
                <a:latin typeface="Abadi MT Condensed Light"/>
                <a:cs typeface="Abadi MT Condensed Light"/>
              </a:rPr>
              <a:t>Visualizations. Proc. CHI. </a:t>
            </a:r>
            <a:r>
              <a:rPr lang="en-US" sz="1200" dirty="0">
                <a:latin typeface="Abadi MT Condensed Light"/>
                <a:cs typeface="Abadi MT Condensed Light"/>
              </a:rPr>
              <a:t>2013.</a:t>
            </a:r>
          </a:p>
        </p:txBody>
      </p:sp>
    </p:spTree>
    <p:extLst>
      <p:ext uri="{BB962C8B-B14F-4D97-AF65-F5344CB8AC3E}">
        <p14:creationId xmlns:p14="http://schemas.microsoft.com/office/powerpoint/2010/main" val="9710422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787400"/>
            <a:ext cx="9144000" cy="5280000"/>
          </a:xfrm>
          <a:prstGeom prst="rect">
            <a:avLst/>
          </a:prstGeom>
        </p:spPr>
      </p:pic>
    </p:spTree>
    <p:extLst>
      <p:ext uri="{BB962C8B-B14F-4D97-AF65-F5344CB8AC3E}">
        <p14:creationId xmlns:p14="http://schemas.microsoft.com/office/powerpoint/2010/main" val="31300645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741362"/>
          </a:xfrm>
        </p:spPr>
        <p:txBody>
          <a:bodyPr>
            <a:noAutofit/>
          </a:bodyPr>
          <a:lstStyle/>
          <a:p>
            <a:pPr algn="ctr"/>
            <a:r>
              <a:rPr lang="en-US" b="1" dirty="0" smtClean="0">
                <a:solidFill>
                  <a:srgbClr val="BFBFBF"/>
                </a:solidFill>
              </a:rPr>
              <a:t>Type Prevalence</a:t>
            </a:r>
            <a:endParaRPr lang="en-US" b="1" dirty="0">
              <a:solidFill>
                <a:srgbClr val="BFBFBF"/>
              </a:solidFill>
            </a:endParaRPr>
          </a:p>
        </p:txBody>
      </p:sp>
      <p:graphicFrame>
        <p:nvGraphicFramePr>
          <p:cNvPr id="5" name="Chart 4"/>
          <p:cNvGraphicFramePr>
            <a:graphicFrameLocks/>
          </p:cNvGraphicFramePr>
          <p:nvPr>
            <p:extLst>
              <p:ext uri="{D42A27DB-BD31-4B8C-83A1-F6EECF244321}">
                <p14:modId xmlns:p14="http://schemas.microsoft.com/office/powerpoint/2010/main" val="2055209723"/>
              </p:ext>
            </p:extLst>
          </p:nvPr>
        </p:nvGraphicFramePr>
        <p:xfrm>
          <a:off x="871847" y="1282278"/>
          <a:ext cx="7302500" cy="23177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3570673886"/>
              </p:ext>
            </p:extLst>
          </p:nvPr>
        </p:nvGraphicFramePr>
        <p:xfrm>
          <a:off x="762002" y="3958900"/>
          <a:ext cx="7453751" cy="2289501"/>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a:xfrm>
            <a:off x="228600" y="6534834"/>
            <a:ext cx="8913813" cy="276999"/>
          </a:xfrm>
          <a:prstGeom prst="rect">
            <a:avLst/>
          </a:prstGeom>
        </p:spPr>
        <p:txBody>
          <a:bodyPr wrap="square">
            <a:spAutoFit/>
          </a:bodyPr>
          <a:lstStyle/>
          <a:p>
            <a:pPr algn="r"/>
            <a:r>
              <a:rPr lang="en-US" sz="1200" dirty="0">
                <a:latin typeface="Helvetica"/>
                <a:cs typeface="Helvetica"/>
              </a:rPr>
              <a:t>J. </a:t>
            </a:r>
            <a:r>
              <a:rPr lang="en-US" sz="1200" dirty="0" err="1">
                <a:latin typeface="Helvetica"/>
                <a:cs typeface="Helvetica"/>
              </a:rPr>
              <a:t>Hullman</a:t>
            </a:r>
            <a:r>
              <a:rPr lang="en-US" sz="1200" dirty="0">
                <a:latin typeface="Helvetica"/>
                <a:cs typeface="Helvetica"/>
              </a:rPr>
              <a:t>, N. </a:t>
            </a:r>
            <a:r>
              <a:rPr lang="en-US" sz="1200" dirty="0" err="1">
                <a:latin typeface="Helvetica"/>
                <a:cs typeface="Helvetica"/>
              </a:rPr>
              <a:t>Diakopoulos</a:t>
            </a:r>
            <a:r>
              <a:rPr lang="en-US" sz="1200" dirty="0">
                <a:latin typeface="Helvetica"/>
                <a:cs typeface="Helvetica"/>
              </a:rPr>
              <a:t>, E. Adar. </a:t>
            </a:r>
            <a:r>
              <a:rPr lang="en-US" sz="1200" dirty="0" err="1">
                <a:latin typeface="Helvetica"/>
                <a:cs typeface="Helvetica"/>
              </a:rPr>
              <a:t>Contextifier</a:t>
            </a:r>
            <a:r>
              <a:rPr lang="en-US" sz="1200" dirty="0">
                <a:latin typeface="Helvetica"/>
                <a:cs typeface="Helvetica"/>
              </a:rPr>
              <a:t>: Automatic Generation of Annotated Stock Visualizations. </a:t>
            </a:r>
            <a:r>
              <a:rPr lang="en-US" sz="1200" dirty="0" smtClean="0">
                <a:latin typeface="Helvetica"/>
                <a:cs typeface="Helvetica"/>
              </a:rPr>
              <a:t>Proc. CHI. </a:t>
            </a:r>
            <a:r>
              <a:rPr lang="en-US" sz="1200" dirty="0">
                <a:latin typeface="Helvetica"/>
                <a:cs typeface="Helvetica"/>
              </a:rPr>
              <a:t>2013. </a:t>
            </a:r>
          </a:p>
        </p:txBody>
      </p:sp>
    </p:spTree>
    <p:extLst>
      <p:ext uri="{BB962C8B-B14F-4D97-AF65-F5344CB8AC3E}">
        <p14:creationId xmlns:p14="http://schemas.microsoft.com/office/powerpoint/2010/main" val="4011515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Story Structure</a:t>
            </a:r>
            <a:endParaRPr lang="en-US" dirty="0"/>
          </a:p>
        </p:txBody>
      </p:sp>
      <p:pic>
        <p:nvPicPr>
          <p:cNvPr id="4" name="Picture 3">
            <a:hlinkClick r:id="rId3"/>
          </p:cNvPr>
          <p:cNvPicPr>
            <a:picLocks noChangeAspect="1"/>
          </p:cNvPicPr>
          <p:nvPr/>
        </p:nvPicPr>
        <p:blipFill>
          <a:blip r:embed="rId4"/>
          <a:stretch>
            <a:fillRect/>
          </a:stretch>
        </p:blipFill>
        <p:spPr>
          <a:xfrm>
            <a:off x="0" y="1066801"/>
            <a:ext cx="9144000" cy="5473521"/>
          </a:xfrm>
          <a:prstGeom prst="rect">
            <a:avLst/>
          </a:prstGeom>
        </p:spPr>
      </p:pic>
    </p:spTree>
    <p:extLst>
      <p:ext uri="{BB962C8B-B14F-4D97-AF65-F5344CB8AC3E}">
        <p14:creationId xmlns:p14="http://schemas.microsoft.com/office/powerpoint/2010/main" val="39164555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of Analytic Design</a:t>
            </a:r>
            <a:endParaRPr lang="en-US" dirty="0"/>
          </a:p>
        </p:txBody>
      </p:sp>
      <p:sp>
        <p:nvSpPr>
          <p:cNvPr id="3" name="Content Placeholder 2"/>
          <p:cNvSpPr>
            <a:spLocks noGrp="1"/>
          </p:cNvSpPr>
          <p:nvPr>
            <p:ph idx="1"/>
          </p:nvPr>
        </p:nvSpPr>
        <p:spPr/>
        <p:txBody>
          <a:bodyPr/>
          <a:lstStyle/>
          <a:p>
            <a:r>
              <a:rPr lang="en-US" dirty="0" smtClean="0"/>
              <a:t>“consumers of evidence presentations should look for appropriate comparisons, assessments of causality, </a:t>
            </a:r>
            <a:r>
              <a:rPr lang="en-US" dirty="0" err="1" smtClean="0"/>
              <a:t>multivariateness</a:t>
            </a:r>
            <a:r>
              <a:rPr lang="en-US" dirty="0" smtClean="0"/>
              <a:t>, use of relevant data, credible documentation, content-reasoning”</a:t>
            </a:r>
          </a:p>
          <a:p>
            <a:pPr lvl="1" algn="r"/>
            <a:r>
              <a:rPr lang="en-US" dirty="0" smtClean="0"/>
              <a:t>-Edward </a:t>
            </a:r>
            <a:r>
              <a:rPr lang="en-US" dirty="0" err="1" smtClean="0"/>
              <a:t>Tufte</a:t>
            </a:r>
            <a:endParaRPr lang="en-US" dirty="0"/>
          </a:p>
        </p:txBody>
      </p:sp>
    </p:spTree>
    <p:extLst>
      <p:ext uri="{BB962C8B-B14F-4D97-AF65-F5344CB8AC3E}">
        <p14:creationId xmlns:p14="http://schemas.microsoft.com/office/powerpoint/2010/main" val="22293074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Tufte’s</a:t>
            </a:r>
            <a:r>
              <a:rPr lang="en-US" dirty="0" smtClean="0"/>
              <a:t> Principles</a:t>
            </a:r>
            <a:endParaRPr lang="en-US" dirty="0"/>
          </a:p>
        </p:txBody>
      </p:sp>
      <p:sp>
        <p:nvSpPr>
          <p:cNvPr id="3" name="Content Placeholder 2"/>
          <p:cNvSpPr>
            <a:spLocks noGrp="1"/>
          </p:cNvSpPr>
          <p:nvPr>
            <p:ph idx="1"/>
          </p:nvPr>
        </p:nvSpPr>
        <p:spPr>
          <a:xfrm>
            <a:off x="457200" y="1117600"/>
            <a:ext cx="8610600" cy="5511800"/>
          </a:xfrm>
        </p:spPr>
        <p:txBody>
          <a:bodyPr>
            <a:normAutofit lnSpcReduction="10000"/>
          </a:bodyPr>
          <a:lstStyle/>
          <a:p>
            <a:r>
              <a:rPr lang="en-US" sz="2800" dirty="0" smtClean="0"/>
              <a:t>Comparisons</a:t>
            </a:r>
          </a:p>
          <a:p>
            <a:pPr lvl="1"/>
            <a:r>
              <a:rPr lang="en-US" dirty="0" smtClean="0"/>
              <a:t>Show comparisons, contrasts, differences</a:t>
            </a:r>
          </a:p>
          <a:p>
            <a:pPr lvl="1"/>
            <a:endParaRPr lang="en-US" dirty="0"/>
          </a:p>
          <a:p>
            <a:r>
              <a:rPr lang="en-US" sz="2800" dirty="0" smtClean="0"/>
              <a:t>Causality, Mechanism, Structure, Explanation</a:t>
            </a:r>
          </a:p>
          <a:p>
            <a:endParaRPr lang="en-US" sz="2800" dirty="0"/>
          </a:p>
          <a:p>
            <a:r>
              <a:rPr lang="en-US" sz="2800" dirty="0" smtClean="0"/>
              <a:t>Multivariate Analysis</a:t>
            </a:r>
          </a:p>
          <a:p>
            <a:endParaRPr lang="en-US" sz="2800" dirty="0"/>
          </a:p>
          <a:p>
            <a:r>
              <a:rPr lang="en-US" sz="2800" dirty="0" smtClean="0"/>
              <a:t>Integration of Evidence</a:t>
            </a:r>
          </a:p>
          <a:p>
            <a:pPr lvl="1"/>
            <a:r>
              <a:rPr lang="en-US" sz="2200" dirty="0" smtClean="0"/>
              <a:t>Completely integrate words, numbers, images, diagrams</a:t>
            </a:r>
          </a:p>
          <a:p>
            <a:pPr lvl="1"/>
            <a:r>
              <a:rPr lang="en-US" dirty="0" smtClean="0"/>
              <a:t>“whatever it takes to explain something”</a:t>
            </a:r>
          </a:p>
          <a:p>
            <a:pPr lvl="1"/>
            <a:endParaRPr lang="en-US" dirty="0"/>
          </a:p>
          <a:p>
            <a:r>
              <a:rPr lang="en-US" sz="2800" dirty="0" smtClean="0"/>
              <a:t>Documentation</a:t>
            </a:r>
          </a:p>
          <a:p>
            <a:endParaRPr lang="en-US" sz="2800" dirty="0" smtClean="0"/>
          </a:p>
          <a:p>
            <a:r>
              <a:rPr lang="en-US" sz="2800" dirty="0" smtClean="0"/>
              <a:t>Content</a:t>
            </a:r>
          </a:p>
          <a:p>
            <a:pPr lvl="1"/>
            <a:endParaRPr lang="en-US" dirty="0"/>
          </a:p>
        </p:txBody>
      </p:sp>
    </p:spTree>
    <p:extLst>
      <p:ext uri="{BB962C8B-B14F-4D97-AF65-F5344CB8AC3E}">
        <p14:creationId xmlns:p14="http://schemas.microsoft.com/office/powerpoint/2010/main" val="3144621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1371600"/>
            <a:ext cx="9144000" cy="4359720"/>
          </a:xfrm>
          <a:prstGeom prst="rect">
            <a:avLst/>
          </a:prstGeom>
        </p:spPr>
      </p:pic>
    </p:spTree>
    <p:extLst>
      <p:ext uri="{BB962C8B-B14F-4D97-AF65-F5344CB8AC3E}">
        <p14:creationId xmlns:p14="http://schemas.microsoft.com/office/powerpoint/2010/main" val="32693161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264354"/>
            <a:ext cx="9144000" cy="6060246"/>
          </a:xfrm>
          <a:prstGeom prst="rect">
            <a:avLst/>
          </a:prstGeom>
        </p:spPr>
      </p:pic>
      <p:sp>
        <p:nvSpPr>
          <p:cNvPr id="5" name="Rectangle 4"/>
          <p:cNvSpPr/>
          <p:nvPr/>
        </p:nvSpPr>
        <p:spPr>
          <a:xfrm>
            <a:off x="6218689" y="6477000"/>
            <a:ext cx="2904912"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www.cabreastcancer.org</a:t>
            </a:r>
            <a:r>
              <a:rPr lang="en-US" sz="1200" dirty="0">
                <a:latin typeface="Helvetica"/>
                <a:cs typeface="Helvetica"/>
              </a:rPr>
              <a:t>/causes/#</a:t>
            </a:r>
          </a:p>
        </p:txBody>
      </p:sp>
    </p:spTree>
    <p:extLst>
      <p:ext uri="{BB962C8B-B14F-4D97-AF65-F5344CB8AC3E}">
        <p14:creationId xmlns:p14="http://schemas.microsoft.com/office/powerpoint/2010/main" val="32053636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a:xfrm>
            <a:off x="457200" y="1117600"/>
            <a:ext cx="8229600" cy="5359400"/>
          </a:xfrm>
        </p:spPr>
        <p:txBody>
          <a:bodyPr>
            <a:normAutofit fontScale="92500" lnSpcReduction="20000"/>
          </a:bodyPr>
          <a:lstStyle/>
          <a:p>
            <a:r>
              <a:rPr lang="en-US" dirty="0" smtClean="0"/>
              <a:t>Analyze Narrative Structure</a:t>
            </a:r>
          </a:p>
          <a:p>
            <a:pPr lvl="1"/>
            <a:r>
              <a:rPr lang="en-US" dirty="0" smtClean="0"/>
              <a:t>What is structure? How does it lead you through data?</a:t>
            </a:r>
          </a:p>
          <a:p>
            <a:pPr lvl="1"/>
            <a:r>
              <a:rPr lang="en-US" dirty="0" smtClean="0"/>
              <a:t>What is the story being told? </a:t>
            </a:r>
          </a:p>
          <a:p>
            <a:pPr lvl="1"/>
            <a:r>
              <a:rPr lang="en-US" dirty="0" smtClean="0"/>
              <a:t>How might you have improved it?</a:t>
            </a:r>
          </a:p>
          <a:p>
            <a:pPr lvl="1"/>
            <a:endParaRPr lang="en-US" dirty="0" smtClean="0"/>
          </a:p>
          <a:p>
            <a:pPr lvl="1"/>
            <a:r>
              <a:rPr lang="en-US" dirty="0" smtClean="0"/>
              <a:t>Navigation &amp; Interactivity: Martini, </a:t>
            </a:r>
            <a:r>
              <a:rPr lang="en-US" dirty="0"/>
              <a:t>i</a:t>
            </a:r>
            <a:r>
              <a:rPr lang="en-US" dirty="0" smtClean="0"/>
              <a:t>nteractive slideshow</a:t>
            </a:r>
            <a:r>
              <a:rPr lang="en-US" dirty="0"/>
              <a:t>,</a:t>
            </a:r>
            <a:r>
              <a:rPr lang="en-US" dirty="0" smtClean="0"/>
              <a:t> </a:t>
            </a:r>
            <a:r>
              <a:rPr lang="en-US" dirty="0"/>
              <a:t>d</a:t>
            </a:r>
            <a:r>
              <a:rPr lang="en-US" dirty="0" smtClean="0"/>
              <a:t>rill-down, doc, game</a:t>
            </a:r>
          </a:p>
          <a:p>
            <a:pPr lvl="1"/>
            <a:r>
              <a:rPr lang="en-US" dirty="0" smtClean="0"/>
              <a:t>Story Type: Change, zoom, intersection, contrast, outliers</a:t>
            </a:r>
          </a:p>
          <a:p>
            <a:pPr lvl="1"/>
            <a:r>
              <a:rPr lang="en-US" dirty="0" smtClean="0"/>
              <a:t>Annotation use: observational, additive; entire, region, single</a:t>
            </a:r>
          </a:p>
          <a:p>
            <a:pPr lvl="1"/>
            <a:r>
              <a:rPr lang="en-US" dirty="0" smtClean="0"/>
              <a:t>Comparisons, causality, multivariate, evidence, documentation, content</a:t>
            </a:r>
          </a:p>
          <a:p>
            <a:pPr lvl="1"/>
            <a:endParaRPr lang="en-US" dirty="0"/>
          </a:p>
          <a:p>
            <a:pPr marL="457200" lvl="1" indent="-457200">
              <a:buFont typeface="+mj-lt"/>
              <a:buAutoNum type="arabicPeriod"/>
            </a:pPr>
            <a:r>
              <a:rPr lang="en-US" dirty="0">
                <a:hlinkClick r:id="rId2"/>
              </a:rPr>
              <a:t>http://www.theguardian.com/global-development/interactive/2012/oct/04/rise-of-megacities-</a:t>
            </a:r>
            <a:r>
              <a:rPr lang="en-US" dirty="0" smtClean="0">
                <a:hlinkClick r:id="rId2"/>
              </a:rPr>
              <a:t>interactive</a:t>
            </a:r>
            <a:endParaRPr lang="en-US" dirty="0" smtClean="0"/>
          </a:p>
          <a:p>
            <a:pPr marL="457200" lvl="1" indent="-457200">
              <a:buFont typeface="+mj-lt"/>
              <a:buAutoNum type="arabicPeriod"/>
            </a:pPr>
            <a:r>
              <a:rPr lang="en-US" dirty="0">
                <a:hlinkClick r:id="rId3"/>
              </a:rPr>
              <a:t>http://www.nytimes.com/interactive/2014/08/03/world/middleeast/assessing-the-damage-and-destruction-in-gaza.html?_r=</a:t>
            </a:r>
            <a:r>
              <a:rPr lang="en-US" dirty="0" smtClean="0">
                <a:hlinkClick r:id="rId3"/>
              </a:rPr>
              <a:t>0</a:t>
            </a:r>
            <a:r>
              <a:rPr lang="en-US" dirty="0" smtClean="0"/>
              <a:t> </a:t>
            </a:r>
          </a:p>
          <a:p>
            <a:pPr marL="457200" lvl="1" indent="-457200">
              <a:buFont typeface="+mj-lt"/>
              <a:buAutoNum type="arabicPeriod"/>
            </a:pPr>
            <a:r>
              <a:rPr lang="en-US" dirty="0">
                <a:hlinkClick r:id="rId4"/>
              </a:rPr>
              <a:t>http://www.nytimes.com/interactive/2014/05/19/health/rating-a-health-laws-</a:t>
            </a:r>
            <a:r>
              <a:rPr lang="en-US" dirty="0" smtClean="0">
                <a:hlinkClick r:id="rId4"/>
              </a:rPr>
              <a:t>success.html</a:t>
            </a:r>
            <a:r>
              <a:rPr lang="en-US" dirty="0" smtClean="0"/>
              <a:t> </a:t>
            </a:r>
          </a:p>
          <a:p>
            <a:pPr marL="457200" lvl="1" indent="-457200">
              <a:buFont typeface="+mj-lt"/>
              <a:buAutoNum type="arabicPeriod"/>
            </a:pPr>
            <a:r>
              <a:rPr lang="en-US" dirty="0" smtClean="0">
                <a:hlinkClick r:id="rId5"/>
              </a:rPr>
              <a:t>http</a:t>
            </a:r>
            <a:r>
              <a:rPr lang="en-US" dirty="0">
                <a:hlinkClick r:id="rId5"/>
              </a:rPr>
              <a:t>://www.nytimes.com/interactive/2014/07/08/upshot/how-the-year-you-were-born-influences-your-politics.html?abt=0002&amp;abg=</a:t>
            </a:r>
            <a:r>
              <a:rPr lang="en-US" dirty="0" smtClean="0">
                <a:hlinkClick r:id="rId5"/>
              </a:rPr>
              <a:t>1</a:t>
            </a:r>
            <a:r>
              <a:rPr lang="en-US" dirty="0" smtClean="0"/>
              <a:t> </a:t>
            </a:r>
            <a:endParaRPr lang="en-US" dirty="0"/>
          </a:p>
        </p:txBody>
      </p:sp>
    </p:spTree>
    <p:extLst>
      <p:ext uri="{BB962C8B-B14F-4D97-AF65-F5344CB8AC3E}">
        <p14:creationId xmlns:p14="http://schemas.microsoft.com/office/powerpoint/2010/main" val="12407797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a:t>
            </a:r>
            <a:endParaRPr lang="en-US" dirty="0"/>
          </a:p>
        </p:txBody>
      </p:sp>
      <p:sp>
        <p:nvSpPr>
          <p:cNvPr id="3" name="Content Placeholder 2"/>
          <p:cNvSpPr>
            <a:spLocks noGrp="1"/>
          </p:cNvSpPr>
          <p:nvPr>
            <p:ph idx="1"/>
          </p:nvPr>
        </p:nvSpPr>
        <p:spPr/>
        <p:txBody>
          <a:bodyPr/>
          <a:lstStyle/>
          <a:p>
            <a:r>
              <a:rPr lang="en-US" dirty="0" err="1" smtClean="0">
                <a:solidFill>
                  <a:schemeClr val="tx1"/>
                </a:solidFill>
              </a:rPr>
              <a:t>Github</a:t>
            </a:r>
            <a:r>
              <a:rPr lang="en-US" dirty="0" smtClean="0">
                <a:solidFill>
                  <a:schemeClr val="tx1"/>
                </a:solidFill>
              </a:rPr>
              <a:t> under “Data” Folder</a:t>
            </a:r>
            <a:endParaRPr lang="en-US" dirty="0">
              <a:solidFill>
                <a:schemeClr val="tx1"/>
              </a:solidFill>
            </a:endParaRPr>
          </a:p>
          <a:p>
            <a:pPr lvl="1"/>
            <a:r>
              <a:rPr lang="en-US" dirty="0" err="1" smtClean="0">
                <a:solidFill>
                  <a:schemeClr val="tx1"/>
                </a:solidFill>
              </a:rPr>
              <a:t>Diabetes_data.xls</a:t>
            </a:r>
            <a:endParaRPr lang="en-US" dirty="0">
              <a:solidFill>
                <a:schemeClr val="tx1"/>
              </a:solidFill>
            </a:endParaRPr>
          </a:p>
          <a:p>
            <a:pPr lvl="1"/>
            <a:r>
              <a:rPr lang="en-US" dirty="0" err="1" smtClean="0">
                <a:solidFill>
                  <a:schemeClr val="tx1"/>
                </a:solidFill>
              </a:rPr>
              <a:t>Hiv_data.xls</a:t>
            </a:r>
            <a:endParaRPr lang="en-US" dirty="0">
              <a:solidFill>
                <a:schemeClr val="tx1"/>
              </a:solidFill>
            </a:endParaRPr>
          </a:p>
          <a:p>
            <a:pPr lvl="1"/>
            <a:r>
              <a:rPr lang="en-US" dirty="0" err="1" smtClean="0">
                <a:solidFill>
                  <a:schemeClr val="tx1"/>
                </a:solidFill>
              </a:rPr>
              <a:t>Sotu_words.txt</a:t>
            </a:r>
            <a:endParaRPr lang="en-US" dirty="0" smtClean="0">
              <a:solidFill>
                <a:schemeClr val="tx1"/>
              </a:solidFill>
            </a:endParaRPr>
          </a:p>
          <a:p>
            <a:pPr lvl="1"/>
            <a:endParaRPr lang="en-US" dirty="0">
              <a:solidFill>
                <a:schemeClr val="tx1"/>
              </a:solidFill>
            </a:endParaRPr>
          </a:p>
          <a:p>
            <a:r>
              <a:rPr lang="en-US" dirty="0" smtClean="0"/>
              <a:t>Dashboards, story points, word clouds, publishing</a:t>
            </a:r>
            <a:endParaRPr lang="en-US" dirty="0" smtClean="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7036840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a:xfrm>
            <a:off x="723093" y="2279335"/>
            <a:ext cx="7627623" cy="1040479"/>
          </a:xfrm>
          <a:prstGeom prst="leftRightArrow">
            <a:avLst/>
          </a:prstGeom>
          <a:solidFill>
            <a:schemeClr val="accent5"/>
          </a:solidFill>
          <a:ln>
            <a:noFill/>
          </a:ln>
          <a:effectLst>
            <a:outerShdw blurRad="50800" dist="38100" dir="2700000">
              <a:srgbClr val="000000">
                <a:alpha val="43000"/>
              </a:srgbClr>
            </a:outerShdw>
            <a:reflection stA="38000" endPos="84000" dist="76200" dir="5400000" sy="-100000" algn="bl" rotWithShape="0"/>
          </a:effectLst>
        </p:spPr>
        <p:style>
          <a:lnRef idx="1">
            <a:schemeClr val="accent4"/>
          </a:lnRef>
          <a:fillRef idx="2">
            <a:schemeClr val="accent4"/>
          </a:fillRef>
          <a:effectRef idx="1">
            <a:schemeClr val="accent4"/>
          </a:effectRef>
          <a:fontRef idx="minor">
            <a:schemeClr val="dk1"/>
          </a:fontRef>
        </p:style>
      </p:sp>
      <p:sp>
        <p:nvSpPr>
          <p:cNvPr id="6" name="TextBox 5"/>
          <p:cNvSpPr txBox="1"/>
          <p:nvPr/>
        </p:nvSpPr>
        <p:spPr>
          <a:xfrm>
            <a:off x="639269" y="3724444"/>
            <a:ext cx="3932731" cy="2123658"/>
          </a:xfrm>
          <a:prstGeom prst="rect">
            <a:avLst/>
          </a:prstGeom>
          <a:noFill/>
        </p:spPr>
        <p:txBody>
          <a:bodyPr wrap="square" numCol="1" rtlCol="0">
            <a:spAutoFit/>
          </a:bodyPr>
          <a:lstStyle/>
          <a:p>
            <a:r>
              <a:rPr lang="en-US" sz="2200" dirty="0" smtClean="0">
                <a:solidFill>
                  <a:schemeClr val="tx1">
                    <a:lumMod val="85000"/>
                    <a:lumOff val="15000"/>
                  </a:schemeClr>
                </a:solidFill>
                <a:latin typeface="Gill Sans"/>
                <a:cs typeface="Gill Sans"/>
              </a:rPr>
              <a:t>Linear / Communicative 	</a:t>
            </a:r>
            <a:endParaRPr lang="en-US" sz="2200" dirty="0" smtClean="0">
              <a:solidFill>
                <a:srgbClr val="7F7F7F"/>
              </a:solidFill>
              <a:latin typeface="Gill Sans"/>
              <a:cs typeface="Gill Sans"/>
            </a:endParaRPr>
          </a:p>
          <a:p>
            <a:r>
              <a:rPr lang="en-US" sz="2200" dirty="0" smtClean="0">
                <a:solidFill>
                  <a:srgbClr val="7F7F7F"/>
                </a:solidFill>
                <a:latin typeface="Gill Sans"/>
                <a:cs typeface="Gill Sans"/>
              </a:rPr>
              <a:t>Author directed	</a:t>
            </a:r>
          </a:p>
          <a:p>
            <a:r>
              <a:rPr lang="en-US" sz="2200" dirty="0" smtClean="0">
                <a:solidFill>
                  <a:srgbClr val="7F7F7F"/>
                </a:solidFill>
                <a:latin typeface="Gill Sans"/>
                <a:cs typeface="Gill Sans"/>
              </a:rPr>
              <a:t>Communicate conclusions</a:t>
            </a:r>
          </a:p>
          <a:p>
            <a:r>
              <a:rPr lang="en-US" sz="2200" dirty="0" smtClean="0">
                <a:solidFill>
                  <a:srgbClr val="7F7F7F"/>
                </a:solidFill>
                <a:latin typeface="Gill Sans"/>
                <a:cs typeface="Gill Sans"/>
              </a:rPr>
              <a:t>No interactivity	</a:t>
            </a:r>
          </a:p>
          <a:p>
            <a:pPr>
              <a:tabLst>
                <a:tab pos="3321050" algn="l"/>
              </a:tabLst>
            </a:pPr>
            <a:endParaRPr lang="en-US" sz="2200" dirty="0">
              <a:solidFill>
                <a:srgbClr val="7F7F7F"/>
              </a:solidFill>
              <a:latin typeface="Gill Sans"/>
              <a:cs typeface="Gill Sans"/>
            </a:endParaRPr>
          </a:p>
          <a:p>
            <a:pPr algn="r">
              <a:tabLst>
                <a:tab pos="3321050" algn="l"/>
              </a:tabLst>
            </a:pPr>
            <a:r>
              <a:rPr lang="en-US" sz="2200" dirty="0" smtClean="0">
                <a:solidFill>
                  <a:srgbClr val="7F7F7F"/>
                </a:solidFill>
                <a:latin typeface="Gill Sans"/>
                <a:cs typeface="Gill Sans"/>
              </a:rPr>
              <a:t>	</a:t>
            </a:r>
            <a:endParaRPr lang="en-US" sz="2200" dirty="0">
              <a:solidFill>
                <a:srgbClr val="7F7F7F"/>
              </a:solidFill>
              <a:latin typeface="Gill Sans"/>
              <a:cs typeface="Gill Sans"/>
            </a:endParaRPr>
          </a:p>
        </p:txBody>
      </p:sp>
      <p:sp>
        <p:nvSpPr>
          <p:cNvPr id="15" name="Rectangle 14"/>
          <p:cNvSpPr/>
          <p:nvPr/>
        </p:nvSpPr>
        <p:spPr>
          <a:xfrm>
            <a:off x="3658550" y="3724444"/>
            <a:ext cx="4692167" cy="1785104"/>
          </a:xfrm>
          <a:prstGeom prst="rect">
            <a:avLst/>
          </a:prstGeom>
        </p:spPr>
        <p:txBody>
          <a:bodyPr wrap="square">
            <a:spAutoFit/>
          </a:bodyPr>
          <a:lstStyle/>
          <a:p>
            <a:pPr algn="r">
              <a:tabLst>
                <a:tab pos="3321050" algn="l"/>
              </a:tabLst>
            </a:pPr>
            <a:r>
              <a:rPr lang="en-US" sz="2200" dirty="0" smtClean="0">
                <a:solidFill>
                  <a:srgbClr val="262626"/>
                </a:solidFill>
                <a:latin typeface="Gill Sans"/>
                <a:cs typeface="Gill Sans"/>
              </a:rPr>
              <a:t>Freeform / Interactive / Exploratory</a:t>
            </a:r>
          </a:p>
          <a:p>
            <a:pPr algn="r"/>
            <a:r>
              <a:rPr lang="en-US" sz="2200" dirty="0" smtClean="0">
                <a:solidFill>
                  <a:srgbClr val="7F7F7F"/>
                </a:solidFill>
                <a:latin typeface="Gill Sans"/>
                <a:cs typeface="Gill Sans"/>
              </a:rPr>
              <a:t>User directed (unordered) </a:t>
            </a:r>
          </a:p>
          <a:p>
            <a:pPr algn="r"/>
            <a:r>
              <a:rPr lang="en-US" sz="2200" dirty="0" smtClean="0">
                <a:solidFill>
                  <a:srgbClr val="7F7F7F"/>
                </a:solidFill>
                <a:latin typeface="Gill Sans"/>
                <a:cs typeface="Gill Sans"/>
              </a:rPr>
              <a:t>No messaging</a:t>
            </a:r>
          </a:p>
          <a:p>
            <a:pPr algn="r"/>
            <a:r>
              <a:rPr lang="en-US" sz="2200" dirty="0" smtClean="0">
                <a:solidFill>
                  <a:srgbClr val="7F7F7F"/>
                </a:solidFill>
                <a:latin typeface="Gill Sans"/>
                <a:cs typeface="Gill Sans"/>
              </a:rPr>
              <a:t>Free interactivity</a:t>
            </a:r>
          </a:p>
          <a:p>
            <a:endParaRPr lang="en-US" sz="2200" dirty="0">
              <a:solidFill>
                <a:srgbClr val="7F7F7F"/>
              </a:solidFill>
              <a:latin typeface="Gill Sans"/>
              <a:cs typeface="Gill Sans"/>
            </a:endParaRPr>
          </a:p>
        </p:txBody>
      </p:sp>
    </p:spTree>
    <p:extLst>
      <p:ext uri="{BB962C8B-B14F-4D97-AF65-F5344CB8AC3E}">
        <p14:creationId xmlns:p14="http://schemas.microsoft.com/office/powerpoint/2010/main" val="37556524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Structures</a:t>
            </a:r>
            <a:endParaRPr lang="en-US" dirty="0"/>
          </a:p>
        </p:txBody>
      </p:sp>
      <p:pic>
        <p:nvPicPr>
          <p:cNvPr id="7" name="Picture 6"/>
          <p:cNvPicPr>
            <a:picLocks noChangeAspect="1"/>
          </p:cNvPicPr>
          <p:nvPr/>
        </p:nvPicPr>
        <p:blipFill>
          <a:blip r:embed="rId3"/>
          <a:stretch>
            <a:fillRect/>
          </a:stretch>
        </p:blipFill>
        <p:spPr>
          <a:xfrm>
            <a:off x="5054601" y="5054601"/>
            <a:ext cx="3213100" cy="1422400"/>
          </a:xfrm>
          <a:prstGeom prst="rect">
            <a:avLst/>
          </a:prstGeom>
        </p:spPr>
      </p:pic>
      <p:sp>
        <p:nvSpPr>
          <p:cNvPr id="8" name="Content Placeholder 2"/>
          <p:cNvSpPr>
            <a:spLocks noGrp="1"/>
          </p:cNvSpPr>
          <p:nvPr>
            <p:ph idx="1"/>
          </p:nvPr>
        </p:nvSpPr>
        <p:spPr>
          <a:xfrm>
            <a:off x="469901" y="1117600"/>
            <a:ext cx="8216900" cy="4749800"/>
          </a:xfrm>
        </p:spPr>
        <p:txBody>
          <a:bodyPr/>
          <a:lstStyle/>
          <a:p>
            <a:r>
              <a:rPr lang="en-US" dirty="0" smtClean="0"/>
              <a:t>Martini Glass</a:t>
            </a:r>
          </a:p>
          <a:p>
            <a:endParaRPr lang="en-US" dirty="0" smtClean="0"/>
          </a:p>
          <a:p>
            <a:endParaRPr lang="en-US" dirty="0"/>
          </a:p>
          <a:p>
            <a:endParaRPr lang="en-US" dirty="0"/>
          </a:p>
          <a:p>
            <a:r>
              <a:rPr lang="en-US" dirty="0" smtClean="0"/>
              <a:t>Interactive Slideshow</a:t>
            </a:r>
          </a:p>
          <a:p>
            <a:endParaRPr lang="en-US" dirty="0" smtClean="0"/>
          </a:p>
          <a:p>
            <a:endParaRPr lang="en-US" dirty="0" smtClean="0"/>
          </a:p>
          <a:p>
            <a:endParaRPr lang="en-US" dirty="0"/>
          </a:p>
          <a:p>
            <a:r>
              <a:rPr lang="en-US" dirty="0" smtClean="0"/>
              <a:t>Drill-Down Story</a:t>
            </a:r>
          </a:p>
        </p:txBody>
      </p:sp>
      <p:pic>
        <p:nvPicPr>
          <p:cNvPr id="6" name="Picture 5"/>
          <p:cNvPicPr>
            <a:picLocks noChangeAspect="1"/>
          </p:cNvPicPr>
          <p:nvPr/>
        </p:nvPicPr>
        <p:blipFill>
          <a:blip r:embed="rId4"/>
          <a:stretch>
            <a:fillRect/>
          </a:stretch>
        </p:blipFill>
        <p:spPr>
          <a:xfrm>
            <a:off x="5016501" y="1244600"/>
            <a:ext cx="3289300" cy="1485900"/>
          </a:xfrm>
          <a:prstGeom prst="rect">
            <a:avLst/>
          </a:prstGeom>
        </p:spPr>
      </p:pic>
      <p:pic>
        <p:nvPicPr>
          <p:cNvPr id="5" name="Picture 4"/>
          <p:cNvPicPr>
            <a:picLocks noChangeAspect="1"/>
          </p:cNvPicPr>
          <p:nvPr/>
        </p:nvPicPr>
        <p:blipFill>
          <a:blip r:embed="rId5"/>
          <a:stretch>
            <a:fillRect/>
          </a:stretch>
        </p:blipFill>
        <p:spPr>
          <a:xfrm>
            <a:off x="5016501" y="3124200"/>
            <a:ext cx="3289300" cy="1524000"/>
          </a:xfrm>
          <a:prstGeom prst="rect">
            <a:avLst/>
          </a:prstGeom>
        </p:spPr>
      </p:pic>
    </p:spTree>
    <p:extLst>
      <p:ext uri="{BB962C8B-B14F-4D97-AF65-F5344CB8AC3E}">
        <p14:creationId xmlns:p14="http://schemas.microsoft.com/office/powerpoint/2010/main" val="6972520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Martini Glass</a:t>
            </a:r>
            <a:endParaRPr lang="en-US" dirty="0"/>
          </a:p>
        </p:txBody>
      </p:sp>
      <p:pic>
        <p:nvPicPr>
          <p:cNvPr id="5" name="Picture 4">
            <a:hlinkClick r:id="rId3"/>
          </p:cNvPr>
          <p:cNvPicPr>
            <a:picLocks noChangeAspect="1"/>
          </p:cNvPicPr>
          <p:nvPr/>
        </p:nvPicPr>
        <p:blipFill>
          <a:blip r:embed="rId4"/>
          <a:stretch>
            <a:fillRect/>
          </a:stretch>
        </p:blipFill>
        <p:spPr>
          <a:xfrm>
            <a:off x="0" y="912813"/>
            <a:ext cx="9144000" cy="5230597"/>
          </a:xfrm>
          <a:prstGeom prst="rect">
            <a:avLst/>
          </a:prstGeom>
        </p:spPr>
      </p:pic>
      <p:sp>
        <p:nvSpPr>
          <p:cNvPr id="6" name="Rectangle 5"/>
          <p:cNvSpPr/>
          <p:nvPr/>
        </p:nvSpPr>
        <p:spPr>
          <a:xfrm>
            <a:off x="533400" y="6553200"/>
            <a:ext cx="8610600" cy="276999"/>
          </a:xfrm>
          <a:prstGeom prst="rect">
            <a:avLst/>
          </a:prstGeom>
        </p:spPr>
        <p:txBody>
          <a:bodyPr wrap="square">
            <a:spAutoFit/>
          </a:bodyPr>
          <a:lstStyle/>
          <a:p>
            <a:pPr algn="r"/>
            <a:r>
              <a:rPr lang="en-US" sz="1200" dirty="0"/>
              <a:t>http://</a:t>
            </a:r>
            <a:r>
              <a:rPr lang="en-US" sz="1200" dirty="0" err="1"/>
              <a:t>www.nytimes.com</a:t>
            </a:r>
            <a:r>
              <a:rPr lang="en-US" sz="1200" dirty="0"/>
              <a:t>/interactive/2010/02/02/us/politics/20100201-budget-porcupine-graphic.html</a:t>
            </a:r>
          </a:p>
        </p:txBody>
      </p:sp>
    </p:spTree>
    <p:extLst>
      <p:ext uri="{BB962C8B-B14F-4D97-AF65-F5344CB8AC3E}">
        <p14:creationId xmlns:p14="http://schemas.microsoft.com/office/powerpoint/2010/main" val="22921458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Docs – Martini Glass</a:t>
            </a:r>
            <a:endParaRPr lang="en-US" dirty="0"/>
          </a:p>
        </p:txBody>
      </p:sp>
      <p:pic>
        <p:nvPicPr>
          <p:cNvPr id="4" name="Picture 3">
            <a:hlinkClick r:id="rId3"/>
          </p:cNvPr>
          <p:cNvPicPr>
            <a:picLocks noChangeAspect="1"/>
          </p:cNvPicPr>
          <p:nvPr/>
        </p:nvPicPr>
        <p:blipFill>
          <a:blip r:embed="rId4"/>
          <a:stretch>
            <a:fillRect/>
          </a:stretch>
        </p:blipFill>
        <p:spPr>
          <a:xfrm>
            <a:off x="0" y="979799"/>
            <a:ext cx="9144000" cy="5192401"/>
          </a:xfrm>
          <a:prstGeom prst="rect">
            <a:avLst/>
          </a:prstGeom>
        </p:spPr>
      </p:pic>
      <p:sp>
        <p:nvSpPr>
          <p:cNvPr id="5" name="Rectangle 4"/>
          <p:cNvSpPr/>
          <p:nvPr/>
        </p:nvSpPr>
        <p:spPr>
          <a:xfrm>
            <a:off x="7164715" y="6400800"/>
            <a:ext cx="1903085" cy="276999"/>
          </a:xfrm>
          <a:prstGeom prst="rect">
            <a:avLst/>
          </a:prstGeom>
        </p:spPr>
        <p:txBody>
          <a:bodyPr wrap="none">
            <a:spAutoFit/>
          </a:bodyPr>
          <a:lstStyle/>
          <a:p>
            <a:pPr algn="r"/>
            <a:r>
              <a:rPr lang="en-US" sz="1200" dirty="0">
                <a:latin typeface="Helvetica"/>
                <a:cs typeface="Helvetica"/>
              </a:rPr>
              <a:t>http://</a:t>
            </a:r>
            <a:r>
              <a:rPr lang="en-US" sz="1200" dirty="0" err="1">
                <a:latin typeface="Helvetica"/>
                <a:cs typeface="Helvetica"/>
              </a:rPr>
              <a:t>www.fallen.io</a:t>
            </a:r>
            <a:r>
              <a:rPr lang="en-US" sz="1200" dirty="0">
                <a:latin typeface="Helvetica"/>
                <a:cs typeface="Helvetica"/>
              </a:rPr>
              <a:t>/ww2/</a:t>
            </a:r>
          </a:p>
        </p:txBody>
      </p:sp>
    </p:spTree>
    <p:extLst>
      <p:ext uri="{BB962C8B-B14F-4D97-AF65-F5344CB8AC3E}">
        <p14:creationId xmlns:p14="http://schemas.microsoft.com/office/powerpoint/2010/main" val="33779129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20638"/>
            <a:ext cx="9144000" cy="855662"/>
          </a:xfrm>
        </p:spPr>
        <p:txBody>
          <a:bodyPr/>
          <a:lstStyle/>
          <a:p>
            <a:r>
              <a:rPr lang="en-US" b="1" dirty="0" smtClean="0">
                <a:solidFill>
                  <a:srgbClr val="BFBFBF"/>
                </a:solidFill>
              </a:rPr>
              <a:t>Interactive Slideshow</a:t>
            </a:r>
            <a:endParaRPr lang="en-US" b="1" dirty="0">
              <a:solidFill>
                <a:srgbClr val="BFBFBF"/>
              </a:solidFill>
            </a:endParaRPr>
          </a:p>
        </p:txBody>
      </p:sp>
      <p:pic>
        <p:nvPicPr>
          <p:cNvPr id="2" name="Picture 1">
            <a:hlinkClick r:id="rId3"/>
          </p:cNvPr>
          <p:cNvPicPr>
            <a:picLocks noChangeAspect="1"/>
          </p:cNvPicPr>
          <p:nvPr/>
        </p:nvPicPr>
        <p:blipFill>
          <a:blip r:embed="rId4"/>
          <a:stretch>
            <a:fillRect/>
          </a:stretch>
        </p:blipFill>
        <p:spPr>
          <a:xfrm>
            <a:off x="0" y="774700"/>
            <a:ext cx="9144000" cy="5302770"/>
          </a:xfrm>
          <a:prstGeom prst="rect">
            <a:avLst/>
          </a:prstGeom>
        </p:spPr>
      </p:pic>
      <p:sp>
        <p:nvSpPr>
          <p:cNvPr id="3" name="Rectangle 2"/>
          <p:cNvSpPr/>
          <p:nvPr/>
        </p:nvSpPr>
        <p:spPr>
          <a:xfrm>
            <a:off x="513349" y="6400800"/>
            <a:ext cx="8610600" cy="276999"/>
          </a:xfrm>
          <a:prstGeom prst="rect">
            <a:avLst/>
          </a:prstGeom>
        </p:spPr>
        <p:txBody>
          <a:bodyPr wrap="square">
            <a:spAutoFit/>
          </a:bodyPr>
          <a:lstStyle/>
          <a:p>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/2013/10/16/health/uganda-fights-stigma-and-poverty-to-take-on-breast-cancer.html?_r=1#g-graphic</a:t>
            </a:r>
          </a:p>
        </p:txBody>
      </p:sp>
    </p:spTree>
    <p:extLst>
      <p:ext uri="{BB962C8B-B14F-4D97-AF65-F5344CB8AC3E}">
        <p14:creationId xmlns:p14="http://schemas.microsoft.com/office/powerpoint/2010/main" val="15647312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xmlns:mv="urn:schemas-microsoft-com:mac:vml">
      <p:transitio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50261</TotalTime>
  <Words>2910</Words>
  <Application>Microsoft Macintosh PowerPoint</Application>
  <PresentationFormat>On-screen Show (4:3)</PresentationFormat>
  <Paragraphs>306</Paragraphs>
  <Slides>46</Slides>
  <Notes>38</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On Narrative</vt:lpstr>
      <vt:lpstr>Narrative Definition</vt:lpstr>
      <vt:lpstr>On Story Structure</vt:lpstr>
      <vt:lpstr>PowerPoint Presentation</vt:lpstr>
      <vt:lpstr>Story Structures</vt:lpstr>
      <vt:lpstr>Martini Glass</vt:lpstr>
      <vt:lpstr>Data Docs – Martini Glass</vt:lpstr>
      <vt:lpstr>Interactive Slideshow</vt:lpstr>
      <vt:lpstr>PowerPoint Presentation</vt:lpstr>
      <vt:lpstr>PowerPoint Presentation</vt:lpstr>
      <vt:lpstr>Drill Down</vt:lpstr>
      <vt:lpstr>Poster-Style</vt:lpstr>
      <vt:lpstr>Seven Data Story Types</vt:lpstr>
      <vt:lpstr>Change Over Time</vt:lpstr>
      <vt:lpstr>Drill Down - Revelation</vt:lpstr>
      <vt:lpstr>Intersections</vt:lpstr>
      <vt:lpstr>Stories of “You”</vt:lpstr>
      <vt:lpstr>PowerPoint Presentation</vt:lpstr>
      <vt:lpstr>PowerPoint Presentation</vt:lpstr>
      <vt:lpstr>Self Comparison</vt:lpstr>
      <vt:lpstr>Interactivity</vt:lpstr>
      <vt:lpstr>Interactive Feedback</vt:lpstr>
      <vt:lpstr>Interactivity - Navigation</vt:lpstr>
      <vt:lpstr>PowerPoint Presentation</vt:lpstr>
      <vt:lpstr>PowerPoint Presentation</vt:lpstr>
      <vt:lpstr>PowerPoint Presentation</vt:lpstr>
      <vt:lpstr>Interactivity - Animation</vt:lpstr>
      <vt:lpstr>Interactivity - Affordances</vt:lpstr>
      <vt:lpstr>PowerPoint Presentation</vt:lpstr>
      <vt:lpstr>Interactivity - Parameters</vt:lpstr>
      <vt:lpstr>Interactivity - Games</vt:lpstr>
      <vt:lpstr>PowerPoint Presentation</vt:lpstr>
      <vt:lpstr>PowerPoint Presentation</vt:lpstr>
      <vt:lpstr>Annotation</vt:lpstr>
      <vt:lpstr>PowerPoint Presentation</vt:lpstr>
      <vt:lpstr>Types of Annotations</vt:lpstr>
      <vt:lpstr>PowerPoint Presentation</vt:lpstr>
      <vt:lpstr>Type Prevalence</vt:lpstr>
      <vt:lpstr>Principles of Analytic Design</vt:lpstr>
      <vt:lpstr>Tufte’s Principles</vt:lpstr>
      <vt:lpstr>PowerPoint Presentation</vt:lpstr>
      <vt:lpstr>PowerPoint Presentation</vt:lpstr>
      <vt:lpstr>Activity</vt:lpstr>
      <vt:lpstr>Tutorial</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539</cp:revision>
  <cp:lastPrinted>2015-03-09T21:09:22Z</cp:lastPrinted>
  <dcterms:created xsi:type="dcterms:W3CDTF">2011-09-25T22:28:55Z</dcterms:created>
  <dcterms:modified xsi:type="dcterms:W3CDTF">2015-10-23T15:52:12Z</dcterms:modified>
</cp:coreProperties>
</file>